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79" r:id="rId6"/>
    <p:sldId id="280" r:id="rId7"/>
    <p:sldId id="260" r:id="rId8"/>
    <p:sldId id="262" r:id="rId9"/>
    <p:sldId id="278" r:id="rId10"/>
    <p:sldId id="263" r:id="rId11"/>
    <p:sldId id="264" r:id="rId12"/>
    <p:sldId id="265" r:id="rId13"/>
    <p:sldId id="286" r:id="rId14"/>
    <p:sldId id="287" r:id="rId15"/>
    <p:sldId id="288" r:id="rId16"/>
    <p:sldId id="289" r:id="rId17"/>
    <p:sldId id="290" r:id="rId18"/>
    <p:sldId id="291" r:id="rId19"/>
    <p:sldId id="292" r:id="rId20"/>
    <p:sldId id="283" r:id="rId21"/>
    <p:sldId id="284" r:id="rId22"/>
    <p:sldId id="267" r:id="rId23"/>
    <p:sldId id="285" r:id="rId24"/>
    <p:sldId id="281" r:id="rId25"/>
    <p:sldId id="268" r:id="rId26"/>
    <p:sldId id="269" r:id="rId27"/>
    <p:sldId id="270" r:id="rId28"/>
    <p:sldId id="271" r:id="rId29"/>
    <p:sldId id="272" r:id="rId30"/>
    <p:sldId id="273" r:id="rId31"/>
    <p:sldId id="274" r:id="rId32"/>
    <p:sldId id="275" r:id="rId33"/>
    <p:sldId id="276" r:id="rId34"/>
    <p:sldId id="27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5EFC7-A3AD-4D85-8A43-46AE88E2BF41}" type="datetimeFigureOut">
              <a:rPr lang="en-US" smtClean="0"/>
              <a:t>11/5/2018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F4199-5D84-4C3D-B841-3B550F11907A}" type="slidenum">
              <a:rPr lang="en-US" smtClean="0"/>
              <a:t>‹#›</a:t>
            </a:fld>
            <a:endParaRPr lang="en-US"/>
          </a:p>
        </p:txBody>
      </p:sp>
    </p:spTree>
    <p:extLst>
      <p:ext uri="{BB962C8B-B14F-4D97-AF65-F5344CB8AC3E}">
        <p14:creationId xmlns:p14="http://schemas.microsoft.com/office/powerpoint/2010/main" val="1997552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1F4199-5D84-4C3D-B841-3B550F11907A}" type="slidenum">
              <a:rPr lang="en-US" smtClean="0"/>
              <a:t>19</a:t>
            </a:fld>
            <a:endParaRPr lang="en-US"/>
          </a:p>
        </p:txBody>
      </p:sp>
    </p:spTree>
    <p:extLst>
      <p:ext uri="{BB962C8B-B14F-4D97-AF65-F5344CB8AC3E}">
        <p14:creationId xmlns:p14="http://schemas.microsoft.com/office/powerpoint/2010/main" val="1752481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6D9BC6-B75D-46C1-81CF-72211F58D58C}"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FEA391-102C-43AE-98D2-0519017088DB}" type="slidenum">
              <a:rPr lang="en-US" smtClean="0"/>
              <a:t>‹#›</a:t>
            </a:fld>
            <a:endParaRPr lang="en-US"/>
          </a:p>
        </p:txBody>
      </p:sp>
    </p:spTree>
    <p:extLst>
      <p:ext uri="{BB962C8B-B14F-4D97-AF65-F5344CB8AC3E}">
        <p14:creationId xmlns:p14="http://schemas.microsoft.com/office/powerpoint/2010/main" val="3257524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6D9BC6-B75D-46C1-81CF-72211F58D58C}"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FEA391-102C-43AE-98D2-0519017088DB}" type="slidenum">
              <a:rPr lang="en-US" smtClean="0"/>
              <a:t>‹#›</a:t>
            </a:fld>
            <a:endParaRPr lang="en-US"/>
          </a:p>
        </p:txBody>
      </p:sp>
    </p:spTree>
    <p:extLst>
      <p:ext uri="{BB962C8B-B14F-4D97-AF65-F5344CB8AC3E}">
        <p14:creationId xmlns:p14="http://schemas.microsoft.com/office/powerpoint/2010/main" val="4224729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6D9BC6-B75D-46C1-81CF-72211F58D58C}"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FEA391-102C-43AE-98D2-0519017088DB}" type="slidenum">
              <a:rPr lang="en-US" smtClean="0"/>
              <a:t>‹#›</a:t>
            </a:fld>
            <a:endParaRPr lang="en-US"/>
          </a:p>
        </p:txBody>
      </p:sp>
    </p:spTree>
    <p:extLst>
      <p:ext uri="{BB962C8B-B14F-4D97-AF65-F5344CB8AC3E}">
        <p14:creationId xmlns:p14="http://schemas.microsoft.com/office/powerpoint/2010/main" val="848160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6D9BC6-B75D-46C1-81CF-72211F58D58C}"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FEA391-102C-43AE-98D2-0519017088DB}" type="slidenum">
              <a:rPr lang="en-US" smtClean="0"/>
              <a:t>‹#›</a:t>
            </a:fld>
            <a:endParaRPr lang="en-US"/>
          </a:p>
        </p:txBody>
      </p:sp>
    </p:spTree>
    <p:extLst>
      <p:ext uri="{BB962C8B-B14F-4D97-AF65-F5344CB8AC3E}">
        <p14:creationId xmlns:p14="http://schemas.microsoft.com/office/powerpoint/2010/main" val="2327836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6D9BC6-B75D-46C1-81CF-72211F58D58C}"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FEA391-102C-43AE-98D2-0519017088DB}" type="slidenum">
              <a:rPr lang="en-US" smtClean="0"/>
              <a:t>‹#›</a:t>
            </a:fld>
            <a:endParaRPr lang="en-US"/>
          </a:p>
        </p:txBody>
      </p:sp>
    </p:spTree>
    <p:extLst>
      <p:ext uri="{BB962C8B-B14F-4D97-AF65-F5344CB8AC3E}">
        <p14:creationId xmlns:p14="http://schemas.microsoft.com/office/powerpoint/2010/main" val="1126783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6D9BC6-B75D-46C1-81CF-72211F58D58C}"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FEA391-102C-43AE-98D2-0519017088DB}" type="slidenum">
              <a:rPr lang="en-US" smtClean="0"/>
              <a:t>‹#›</a:t>
            </a:fld>
            <a:endParaRPr lang="en-US"/>
          </a:p>
        </p:txBody>
      </p:sp>
    </p:spTree>
    <p:extLst>
      <p:ext uri="{BB962C8B-B14F-4D97-AF65-F5344CB8AC3E}">
        <p14:creationId xmlns:p14="http://schemas.microsoft.com/office/powerpoint/2010/main" val="1250891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6D9BC6-B75D-46C1-81CF-72211F58D58C}" type="datetimeFigureOut">
              <a:rPr lang="en-US" smtClean="0"/>
              <a:t>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FEA391-102C-43AE-98D2-0519017088DB}" type="slidenum">
              <a:rPr lang="en-US" smtClean="0"/>
              <a:t>‹#›</a:t>
            </a:fld>
            <a:endParaRPr lang="en-US"/>
          </a:p>
        </p:txBody>
      </p:sp>
    </p:spTree>
    <p:extLst>
      <p:ext uri="{BB962C8B-B14F-4D97-AF65-F5344CB8AC3E}">
        <p14:creationId xmlns:p14="http://schemas.microsoft.com/office/powerpoint/2010/main" val="2023236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6D9BC6-B75D-46C1-81CF-72211F58D58C}" type="datetimeFigureOut">
              <a:rPr lang="en-US" smtClean="0"/>
              <a:t>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FEA391-102C-43AE-98D2-0519017088DB}" type="slidenum">
              <a:rPr lang="en-US" smtClean="0"/>
              <a:t>‹#›</a:t>
            </a:fld>
            <a:endParaRPr lang="en-US"/>
          </a:p>
        </p:txBody>
      </p:sp>
    </p:spTree>
    <p:extLst>
      <p:ext uri="{BB962C8B-B14F-4D97-AF65-F5344CB8AC3E}">
        <p14:creationId xmlns:p14="http://schemas.microsoft.com/office/powerpoint/2010/main" val="131062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6D9BC6-B75D-46C1-81CF-72211F58D58C}" type="datetimeFigureOut">
              <a:rPr lang="en-US" smtClean="0"/>
              <a:t>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FEA391-102C-43AE-98D2-0519017088DB}" type="slidenum">
              <a:rPr lang="en-US" smtClean="0"/>
              <a:t>‹#›</a:t>
            </a:fld>
            <a:endParaRPr lang="en-US"/>
          </a:p>
        </p:txBody>
      </p:sp>
    </p:spTree>
    <p:extLst>
      <p:ext uri="{BB962C8B-B14F-4D97-AF65-F5344CB8AC3E}">
        <p14:creationId xmlns:p14="http://schemas.microsoft.com/office/powerpoint/2010/main" val="275461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6D9BC6-B75D-46C1-81CF-72211F58D58C}"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FEA391-102C-43AE-98D2-0519017088DB}" type="slidenum">
              <a:rPr lang="en-US" smtClean="0"/>
              <a:t>‹#›</a:t>
            </a:fld>
            <a:endParaRPr lang="en-US"/>
          </a:p>
        </p:txBody>
      </p:sp>
    </p:spTree>
    <p:extLst>
      <p:ext uri="{BB962C8B-B14F-4D97-AF65-F5344CB8AC3E}">
        <p14:creationId xmlns:p14="http://schemas.microsoft.com/office/powerpoint/2010/main" val="103599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6D9BC6-B75D-46C1-81CF-72211F58D58C}"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FEA391-102C-43AE-98D2-0519017088DB}" type="slidenum">
              <a:rPr lang="en-US" smtClean="0"/>
              <a:t>‹#›</a:t>
            </a:fld>
            <a:endParaRPr lang="en-US"/>
          </a:p>
        </p:txBody>
      </p:sp>
    </p:spTree>
    <p:extLst>
      <p:ext uri="{BB962C8B-B14F-4D97-AF65-F5344CB8AC3E}">
        <p14:creationId xmlns:p14="http://schemas.microsoft.com/office/powerpoint/2010/main" val="131607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D9BC6-B75D-46C1-81CF-72211F58D58C}" type="datetimeFigureOut">
              <a:rPr lang="en-US" smtClean="0"/>
              <a:t>11/5/2018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EA391-102C-43AE-98D2-0519017088DB}" type="slidenum">
              <a:rPr lang="en-US" smtClean="0"/>
              <a:t>‹#›</a:t>
            </a:fld>
            <a:endParaRPr lang="en-US"/>
          </a:p>
        </p:txBody>
      </p:sp>
    </p:spTree>
    <p:extLst>
      <p:ext uri="{BB962C8B-B14F-4D97-AF65-F5344CB8AC3E}">
        <p14:creationId xmlns:p14="http://schemas.microsoft.com/office/powerpoint/2010/main" val="2814374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9310" y="815925"/>
            <a:ext cx="9144000" cy="1167619"/>
          </a:xfrm>
        </p:spPr>
        <p:txBody>
          <a:bodyPr>
            <a:normAutofit fontScale="90000"/>
          </a:bodyPr>
          <a:lstStyle/>
          <a:p>
            <a:r>
              <a:rPr lang="en-US" dirty="0">
                <a:solidFill>
                  <a:srgbClr val="FFFFFF"/>
                </a:solidFill>
                <a:latin typeface="Constantia" panose="02030602050306030303" pitchFamily="18" charset="0"/>
                <a:ea typeface="Constantia" panose="02030602050306030303" pitchFamily="18" charset="0"/>
                <a:cs typeface="Constantia" panose="02030602050306030303" pitchFamily="18" charset="0"/>
              </a:rPr>
              <a:t> </a:t>
            </a:r>
            <a:r>
              <a:rPr lang="en-US" sz="2000" dirty="0">
                <a:solidFill>
                  <a:srgbClr val="000000"/>
                </a:solidFill>
                <a:effectLst/>
                <a:latin typeface="Calibri" panose="020F0502020204030204" pitchFamily="34" charset="0"/>
                <a:ea typeface="Calibri" panose="020F0502020204030204" pitchFamily="34" charset="0"/>
              </a:rPr>
              <a:t/>
            </a:r>
            <a:br>
              <a:rPr lang="en-US" sz="2000" dirty="0">
                <a:solidFill>
                  <a:srgbClr val="000000"/>
                </a:solidFill>
                <a:effectLst/>
                <a:latin typeface="Calibri" panose="020F0502020204030204" pitchFamily="34" charset="0"/>
                <a:ea typeface="Calibri" panose="020F0502020204030204" pitchFamily="34" charset="0"/>
              </a:rPr>
            </a:br>
            <a:r>
              <a:rPr lang="en-US" sz="4400" b="1" i="1" dirty="0">
                <a:solidFill>
                  <a:srgbClr val="FF0000"/>
                </a:solidFill>
                <a:latin typeface="Times New Roman" panose="02020603050405020304" pitchFamily="18" charset="0"/>
                <a:cs typeface="Times New Roman" panose="02020603050405020304" pitchFamily="18" charset="0"/>
              </a:rPr>
              <a:t>BASIC QUANTUM THEORY </a:t>
            </a:r>
            <a:br>
              <a:rPr lang="en-US" sz="4400" b="1" i="1" dirty="0">
                <a:solidFill>
                  <a:srgbClr val="FF0000"/>
                </a:solidFill>
                <a:latin typeface="Times New Roman" panose="02020603050405020304" pitchFamily="18" charset="0"/>
                <a:cs typeface="Times New Roman" panose="02020603050405020304" pitchFamily="18" charset="0"/>
              </a:rPr>
            </a:br>
            <a:r>
              <a:rPr lang="en-US" sz="4400" b="1" i="1" dirty="0">
                <a:latin typeface="Times New Roman" panose="02020603050405020304" pitchFamily="18" charset="0"/>
                <a:cs typeface="Times New Roman" panose="02020603050405020304" pitchFamily="18" charset="0"/>
              </a:rPr>
              <a:t>Lecture 2: </a:t>
            </a:r>
            <a:r>
              <a:rPr lang="en-US" sz="4400" b="1" i="1" dirty="0">
                <a:solidFill>
                  <a:srgbClr val="FF0000"/>
                </a:solidFill>
                <a:latin typeface="Times New Roman" panose="02020603050405020304" pitchFamily="18" charset="0"/>
                <a:cs typeface="Times New Roman" panose="02020603050405020304" pitchFamily="18" charset="0"/>
              </a:rPr>
              <a:t/>
            </a:r>
            <a:br>
              <a:rPr lang="en-US" sz="4400" b="1" i="1" dirty="0">
                <a:solidFill>
                  <a:srgbClr val="FF0000"/>
                </a:solidFill>
                <a:latin typeface="Times New Roman" panose="02020603050405020304" pitchFamily="18" charset="0"/>
                <a:cs typeface="Times New Roman" panose="02020603050405020304" pitchFamily="18" charset="0"/>
              </a:rPr>
            </a:br>
            <a:r>
              <a:rPr lang="en-US" sz="4400" b="1" i="1" dirty="0">
                <a:solidFill>
                  <a:srgbClr val="FF0000"/>
                </a:solidFill>
                <a:latin typeface="Times New Roman" panose="02020603050405020304" pitchFamily="18" charset="0"/>
                <a:cs typeface="Times New Roman" panose="02020603050405020304" pitchFamily="18" charset="0"/>
              </a:rPr>
              <a:t>Atomic Theory </a:t>
            </a:r>
          </a:p>
        </p:txBody>
      </p:sp>
      <p:sp>
        <p:nvSpPr>
          <p:cNvPr id="3" name="Subtitle 2"/>
          <p:cNvSpPr>
            <a:spLocks noGrp="1"/>
          </p:cNvSpPr>
          <p:nvPr>
            <p:ph type="subTitle" idx="1"/>
          </p:nvPr>
        </p:nvSpPr>
        <p:spPr>
          <a:xfrm>
            <a:off x="211015" y="1856935"/>
            <a:ext cx="11760591" cy="5247249"/>
          </a:xfrm>
        </p:spPr>
        <p:txBody>
          <a:bodyPr/>
          <a:lstStyle/>
          <a:p>
            <a:pPr>
              <a:lnSpc>
                <a:spcPct val="107000"/>
              </a:lnSpc>
              <a:spcBef>
                <a:spcPts val="0"/>
              </a:spcBef>
            </a:pPr>
            <a:r>
              <a:rPr lang="en-US" sz="4000" b="1" kern="0" dirty="0">
                <a:solidFill>
                  <a:srgbClr val="0070C0"/>
                </a:solidFill>
                <a:effectLst/>
                <a:latin typeface="Calibri" panose="020F0502020204030204" pitchFamily="34" charset="0"/>
                <a:ea typeface="Calibri" panose="020F0502020204030204" pitchFamily="34" charset="0"/>
              </a:rPr>
              <a:t>Learning Outcomes </a:t>
            </a:r>
          </a:p>
          <a:p>
            <a:pPr marL="158115" marR="0" algn="just">
              <a:lnSpc>
                <a:spcPct val="93000"/>
              </a:lnSpc>
              <a:spcBef>
                <a:spcPts val="0"/>
              </a:spcBef>
              <a:spcAft>
                <a:spcPts val="785"/>
              </a:spcAft>
            </a:pPr>
            <a:r>
              <a:rPr lang="en-US" sz="4000" dirty="0">
                <a:solidFill>
                  <a:srgbClr val="0070C0"/>
                </a:solidFill>
                <a:latin typeface="Constantia" panose="02030602050306030303" pitchFamily="18" charset="0"/>
                <a:ea typeface="Constantia" panose="02030602050306030303" pitchFamily="18" charset="0"/>
                <a:cs typeface="Constantia" panose="02030602050306030303" pitchFamily="18" charset="0"/>
              </a:rPr>
              <a:t>You are able to: </a:t>
            </a:r>
            <a:endParaRPr lang="en-US" sz="4000" dirty="0">
              <a:solidFill>
                <a:srgbClr val="0070C0"/>
              </a:solidFill>
              <a:effectLst/>
              <a:latin typeface="Calibri" panose="020F0502020204030204" pitchFamily="34" charset="0"/>
              <a:ea typeface="Calibri" panose="020F0502020204030204" pitchFamily="34" charset="0"/>
            </a:endParaRPr>
          </a:p>
          <a:p>
            <a:pPr marL="342900" marR="0" lvl="0" indent="-342900" algn="just" fontAlgn="base">
              <a:lnSpc>
                <a:spcPct val="93000"/>
              </a:lnSpc>
              <a:spcBef>
                <a:spcPts val="0"/>
              </a:spcBef>
              <a:spcAft>
                <a:spcPts val="785"/>
              </a:spcAft>
              <a:buClr>
                <a:srgbClr val="FEB80A"/>
              </a:buClr>
              <a:buSzPts val="2450"/>
              <a:buFont typeface="Wingdings" panose="05000000000000000000" pitchFamily="2" charset="2"/>
              <a:buChar char=""/>
            </a:pPr>
            <a:r>
              <a:rPr lang="en-US"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Draw connections between the H emission spectrum and quantized energy levels. </a:t>
            </a:r>
            <a:endParaRPr lang="en-US"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93000"/>
              </a:lnSpc>
              <a:spcBef>
                <a:spcPts val="0"/>
              </a:spcBef>
              <a:spcAft>
                <a:spcPts val="785"/>
              </a:spcAft>
              <a:buClr>
                <a:srgbClr val="FEB80A"/>
              </a:buClr>
              <a:buSzPts val="2450"/>
              <a:buFont typeface="Wingdings" panose="05000000000000000000" pitchFamily="2" charset="2"/>
              <a:buChar char=""/>
            </a:pPr>
            <a:r>
              <a:rPr lang="en-US"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Describe Bohr’s model of the H atom.</a:t>
            </a:r>
            <a:endParaRPr lang="en-US"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93000"/>
              </a:lnSpc>
              <a:spcBef>
                <a:spcPts val="0"/>
              </a:spcBef>
              <a:spcAft>
                <a:spcPts val="785"/>
              </a:spcAft>
              <a:buClr>
                <a:srgbClr val="FEB80A"/>
              </a:buClr>
              <a:buSzPts val="2450"/>
              <a:buFont typeface="Wingdings" panose="05000000000000000000" pitchFamily="2" charset="2"/>
              <a:buChar char=""/>
            </a:pPr>
            <a:r>
              <a:rPr lang="en-US"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Describe the shapes and sizes of orbitals designated s, p, and d. </a:t>
            </a:r>
            <a:endParaRPr lang="en-US"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93000"/>
              </a:lnSpc>
              <a:spcBef>
                <a:spcPts val="0"/>
              </a:spcBef>
              <a:spcAft>
                <a:spcPts val="785"/>
              </a:spcAft>
              <a:buClr>
                <a:srgbClr val="FEB80A"/>
              </a:buClr>
              <a:buSzPts val="2450"/>
              <a:buFont typeface="Wingdings" panose="05000000000000000000" pitchFamily="2" charset="2"/>
              <a:buChar char=""/>
            </a:pPr>
            <a:r>
              <a:rPr lang="en-US"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Learn how principal energy levels fill with electrons. </a:t>
            </a:r>
          </a:p>
          <a:p>
            <a:pPr marL="342900" lvl="0" indent="-342900" algn="just" fontAlgn="base">
              <a:lnSpc>
                <a:spcPct val="93000"/>
              </a:lnSpc>
              <a:spcBef>
                <a:spcPts val="0"/>
              </a:spcBef>
              <a:spcAft>
                <a:spcPts val="785"/>
              </a:spcAft>
              <a:buClr>
                <a:srgbClr val="FEB80A"/>
              </a:buClr>
              <a:buSzPts val="2450"/>
              <a:buFont typeface="Wingdings" panose="05000000000000000000" pitchFamily="2" charset="2"/>
              <a:buChar char=""/>
            </a:pPr>
            <a:r>
              <a:rPr lang="en-US" u="none" strike="noStrike" dirty="0">
                <a:solidFill>
                  <a:srgbClr val="000000"/>
                </a:solidFill>
                <a:effectLst/>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Differentiate between core and valence electrons.</a:t>
            </a:r>
            <a:endParaRPr lang="en-US"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93000"/>
              </a:lnSpc>
              <a:spcBef>
                <a:spcPts val="0"/>
              </a:spcBef>
              <a:spcAft>
                <a:spcPts val="785"/>
              </a:spcAft>
              <a:buClr>
                <a:srgbClr val="FEB80A"/>
              </a:buClr>
              <a:buSzPts val="2450"/>
              <a:buFont typeface="Wingdings" panose="05000000000000000000" pitchFamily="2" charset="2"/>
              <a:buChar char=""/>
            </a:pPr>
            <a:r>
              <a:rPr lang="en-US" u="none" strike="noStrike" dirty="0">
                <a:solidFill>
                  <a:srgbClr val="000000"/>
                </a:solidFill>
                <a:effectLst/>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Write electron configurations for atoms and ions. </a:t>
            </a:r>
            <a:endParaRPr lang="en-US"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93000"/>
              </a:lnSpc>
              <a:spcBef>
                <a:spcPts val="0"/>
              </a:spcBef>
              <a:spcAft>
                <a:spcPts val="785"/>
              </a:spcAft>
              <a:buClr>
                <a:srgbClr val="FEB80A"/>
              </a:buClr>
              <a:buSzPts val="2450"/>
              <a:buFont typeface="Wingdings" panose="05000000000000000000" pitchFamily="2" charset="2"/>
              <a:buChar char=""/>
            </a:pPr>
            <a:endParaRPr lang="en-US"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endParaRPr lang="en-US" dirty="0"/>
          </a:p>
        </p:txBody>
      </p:sp>
    </p:spTree>
    <p:extLst>
      <p:ext uri="{BB962C8B-B14F-4D97-AF65-F5344CB8AC3E}">
        <p14:creationId xmlns:p14="http://schemas.microsoft.com/office/powerpoint/2010/main" val="1391932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659" y="0"/>
            <a:ext cx="10515600" cy="436733"/>
          </a:xfrm>
        </p:spPr>
        <p:txBody>
          <a:bodyPr>
            <a:normAutofit fontScale="90000"/>
          </a:bodyPr>
          <a:lstStyle/>
          <a:p>
            <a:r>
              <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Atomic Spectra</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4" name="Rectangle 1"/>
          <p:cNvSpPr>
            <a:spLocks noGrp="1" noChangeArrowheads="1"/>
          </p:cNvSpPr>
          <p:nvPr>
            <p:ph idx="1"/>
          </p:nvPr>
        </p:nvSpPr>
        <p:spPr bwMode="auto">
          <a:xfrm>
            <a:off x="241326" y="-355777"/>
            <a:ext cx="11702144" cy="375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7515" tIns="671301" rIns="563385" bIns="21265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Atoms which have gained extra energy release that energy in the form of light.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The light atoms give off or gained is of very specific wavelengths called a </a:t>
            </a:r>
            <a:r>
              <a:rPr kumimoji="0" lang="en-US" altLang="en-US" sz="2400" b="1" i="0" u="none" strike="noStrike" cap="none" normalizeH="0" baseline="0" dirty="0">
                <a:ln>
                  <a:noFill/>
                </a:ln>
                <a:solidFill>
                  <a:srgbClr val="FF0000"/>
                </a:solidFill>
                <a:effectLst/>
                <a:latin typeface="Times New Roman" panose="02020603050405020304" pitchFamily="18" charset="0"/>
                <a:ea typeface="Constantia" panose="02030602050306030303" pitchFamily="18" charset="0"/>
                <a:cs typeface="Times New Roman" panose="02020603050405020304" pitchFamily="18" charset="0"/>
              </a:rPr>
              <a:t>line spectrum.</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light given off = </a:t>
            </a:r>
            <a:r>
              <a:rPr kumimoji="0" lang="en-US" altLang="en-US" sz="2400" b="1" i="0" u="none" strike="noStrike" cap="none" normalizeH="0" baseline="0" dirty="0">
                <a:ln>
                  <a:noFill/>
                </a:ln>
                <a:solidFill>
                  <a:srgbClr val="0070C0"/>
                </a:solidFill>
                <a:effectLst/>
                <a:latin typeface="Times New Roman" panose="02020603050405020304" pitchFamily="18" charset="0"/>
                <a:ea typeface="Constantia" panose="02030602050306030303" pitchFamily="18" charset="0"/>
                <a:cs typeface="Times New Roman" panose="02020603050405020304" pitchFamily="18" charset="0"/>
              </a:rPr>
              <a:t>emission spectrum.</a:t>
            </a:r>
            <a:endPar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light energy gained = </a:t>
            </a:r>
            <a:r>
              <a:rPr kumimoji="0" lang="en-US" altLang="en-US" sz="2400" b="1" i="0" u="none" strike="noStrike" cap="none" normalizeH="0" baseline="0" dirty="0">
                <a:ln>
                  <a:noFill/>
                </a:ln>
                <a:solidFill>
                  <a:srgbClr val="0070C0"/>
                </a:solidFill>
                <a:effectLst/>
                <a:latin typeface="Times New Roman" panose="02020603050405020304" pitchFamily="18" charset="0"/>
                <a:ea typeface="Constantia" panose="02030602050306030303" pitchFamily="18" charset="0"/>
                <a:cs typeface="Times New Roman" panose="02020603050405020304" pitchFamily="18" charset="0"/>
              </a:rPr>
              <a:t>absorption spectrum.</a:t>
            </a:r>
            <a:endPar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extends to all regions of the electromagnetic spectrum.</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70C0"/>
                </a:solidFill>
                <a:effectLst/>
                <a:latin typeface="Arial" panose="020B0604020202020204" pitchFamily="34" charset="0"/>
                <a:ea typeface="Constantia" panose="02030602050306030303" pitchFamily="18" charset="0"/>
                <a:cs typeface="Constantia" panose="02030602050306030303" pitchFamily="18" charset="0"/>
              </a:rPr>
              <a:t>Every element has a unique spectrum which can use spectra to identify elements</a:t>
            </a:r>
            <a:r>
              <a:rPr lang="en-US" altLang="en-US" sz="1800" dirty="0">
                <a:ea typeface="Constantia" panose="02030602050306030303" pitchFamily="18" charset="0"/>
                <a:cs typeface="Constantia" panose="02030602050306030303" pitchFamily="18" charset="0"/>
              </a:rPr>
              <a:t>:</a:t>
            </a:r>
            <a:r>
              <a:rPr kumimoji="0" lang="en-US" altLang="en-US" sz="1800" b="0" i="0" u="none" strike="noStrike" cap="none" normalizeH="0" baseline="0" dirty="0">
                <a:ln>
                  <a:noFill/>
                </a:ln>
                <a:solidFill>
                  <a:schemeClr val="tx1"/>
                </a:solidFill>
                <a:effectLst/>
                <a:latin typeface="Arial" panose="020B0604020202020204" pitchFamily="34" charset="0"/>
                <a:ea typeface="Constantia" panose="02030602050306030303" pitchFamily="18" charset="0"/>
                <a:cs typeface="Constantia" panose="02030602050306030303" pitchFamily="18" charset="0"/>
              </a:rPr>
              <a:t> </a:t>
            </a:r>
            <a:r>
              <a:rPr kumimoji="0" lang="en-US" altLang="en-US" sz="1800" b="0" i="0" u="none" strike="noStrike" cap="none" normalizeH="0" baseline="0" dirty="0">
                <a:ln>
                  <a:noFill/>
                </a:ln>
                <a:solidFill>
                  <a:srgbClr val="0070C0"/>
                </a:solidFill>
                <a:effectLst/>
                <a:latin typeface="Arial" panose="020B0604020202020204" pitchFamily="34" charset="0"/>
                <a:ea typeface="Constantia" panose="02030602050306030303" pitchFamily="18" charset="0"/>
                <a:cs typeface="Constantia" panose="02030602050306030303" pitchFamily="18" charset="0"/>
              </a:rPr>
              <a:t>(Figure 3)</a:t>
            </a:r>
            <a:endParaRPr kumimoji="0" lang="en-US" altLang="en-US" sz="1800" b="0" i="0" u="none" strike="noStrike" cap="none" normalizeH="0" baseline="0" dirty="0">
              <a:ln>
                <a:noFill/>
              </a:ln>
              <a:solidFill>
                <a:srgbClr val="0070C0"/>
              </a:solidFill>
              <a:effectLst/>
              <a:latin typeface="Arial" panose="020B0604020202020204" pitchFamily="34" charset="0"/>
            </a:endParaRPr>
          </a:p>
        </p:txBody>
      </p:sp>
      <p:pic>
        <p:nvPicPr>
          <p:cNvPr id="5" name="Picture 4"/>
          <p:cNvPicPr/>
          <p:nvPr/>
        </p:nvPicPr>
        <p:blipFill>
          <a:blip r:embed="rId2"/>
          <a:stretch>
            <a:fillRect/>
          </a:stretch>
        </p:blipFill>
        <p:spPr>
          <a:xfrm>
            <a:off x="1084021" y="3399136"/>
            <a:ext cx="7442200" cy="3719879"/>
          </a:xfrm>
          <a:prstGeom prst="rect">
            <a:avLst/>
          </a:prstGeom>
        </p:spPr>
      </p:pic>
    </p:spTree>
    <p:extLst>
      <p:ext uri="{BB962C8B-B14F-4D97-AF65-F5344CB8AC3E}">
        <p14:creationId xmlns:p14="http://schemas.microsoft.com/office/powerpoint/2010/main" val="2392168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04" y="346489"/>
            <a:ext cx="5928361" cy="599767"/>
          </a:xfrm>
        </p:spPr>
        <p:txBody>
          <a:bodyPr>
            <a:noAutofit/>
          </a:bodyPr>
          <a:lstStyle/>
          <a:p>
            <a:pPr marL="285750" marR="0" indent="-6350">
              <a:lnSpc>
                <a:spcPct val="106000"/>
              </a:lnSpc>
              <a:spcBef>
                <a:spcPts val="0"/>
              </a:spcBef>
              <a:spcAft>
                <a:spcPts val="155"/>
              </a:spcAft>
            </a:pPr>
            <a:r>
              <a:rPr lang="en-US" sz="24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Figure 4: (a) Absorption and (b) Emission Processes </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r>
            <a:b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362857" y="1825624"/>
            <a:ext cx="6749143" cy="4807405"/>
            <a:chOff x="0" y="0"/>
            <a:chExt cx="7696200" cy="5527612"/>
          </a:xfrm>
        </p:grpSpPr>
        <p:pic>
          <p:nvPicPr>
            <p:cNvPr id="5" name="Picture 4"/>
            <p:cNvPicPr/>
            <p:nvPr/>
          </p:nvPicPr>
          <p:blipFill>
            <a:blip r:embed="rId2"/>
            <a:stretch>
              <a:fillRect/>
            </a:stretch>
          </p:blipFill>
          <p:spPr>
            <a:xfrm>
              <a:off x="0" y="0"/>
              <a:ext cx="6096000" cy="3240024"/>
            </a:xfrm>
            <a:prstGeom prst="rect">
              <a:avLst/>
            </a:prstGeom>
          </p:spPr>
        </p:pic>
        <p:pic>
          <p:nvPicPr>
            <p:cNvPr id="6" name="Picture 5"/>
            <p:cNvPicPr/>
            <p:nvPr/>
          </p:nvPicPr>
          <p:blipFill>
            <a:blip r:embed="rId3"/>
            <a:stretch>
              <a:fillRect/>
            </a:stretch>
          </p:blipFill>
          <p:spPr>
            <a:xfrm>
              <a:off x="1524000" y="2630361"/>
              <a:ext cx="6172200" cy="2897251"/>
            </a:xfrm>
            <a:prstGeom prst="rect">
              <a:avLst/>
            </a:prstGeom>
          </p:spPr>
        </p:pic>
        <p:sp>
          <p:nvSpPr>
            <p:cNvPr id="7" name="Rectangle 6"/>
            <p:cNvSpPr/>
            <p:nvPr/>
          </p:nvSpPr>
          <p:spPr>
            <a:xfrm>
              <a:off x="1676400" y="549433"/>
              <a:ext cx="1483706" cy="30997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800">
                  <a:solidFill>
                    <a:srgbClr val="FFFFFF"/>
                  </a:solidFill>
                  <a:effectLst/>
                  <a:latin typeface="Constantia" panose="02030602050306030303" pitchFamily="18" charset="0"/>
                  <a:ea typeface="Constantia" panose="02030602050306030303" pitchFamily="18" charset="0"/>
                  <a:cs typeface="Constantia" panose="02030602050306030303" pitchFamily="18" charset="0"/>
                </a:rPr>
                <a:t>Absorption</a:t>
              </a:r>
              <a:endParaRPr lang="en-US" sz="1100">
                <a:solidFill>
                  <a:srgbClr val="000000"/>
                </a:solidFill>
                <a:effectLst/>
                <a:latin typeface="Calibri" panose="020F0502020204030204" pitchFamily="34" charset="0"/>
                <a:ea typeface="Calibri" panose="020F0502020204030204" pitchFamily="34" charset="0"/>
              </a:endParaRPr>
            </a:p>
          </p:txBody>
        </p:sp>
        <p:sp>
          <p:nvSpPr>
            <p:cNvPr id="8" name="Rectangle 7"/>
            <p:cNvSpPr/>
            <p:nvPr/>
          </p:nvSpPr>
          <p:spPr>
            <a:xfrm>
              <a:off x="2791968" y="549433"/>
              <a:ext cx="76314" cy="30997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800">
                  <a:solidFill>
                    <a:srgbClr val="FFFFFF"/>
                  </a:solidFill>
                  <a:effectLst/>
                  <a:latin typeface="Constantia" panose="02030602050306030303" pitchFamily="18" charset="0"/>
                  <a:ea typeface="Constantia" panose="02030602050306030303" pitchFamily="18" charset="0"/>
                  <a:cs typeface="Constantia" panose="02030602050306030303" pitchFamily="18"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9" name="Rectangle 8"/>
            <p:cNvSpPr/>
            <p:nvPr/>
          </p:nvSpPr>
          <p:spPr>
            <a:xfrm>
              <a:off x="1920875" y="3861720"/>
              <a:ext cx="1198214" cy="30997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800">
                  <a:solidFill>
                    <a:srgbClr val="FFFFFF"/>
                  </a:solidFill>
                  <a:effectLst/>
                  <a:latin typeface="Constantia" panose="02030602050306030303" pitchFamily="18" charset="0"/>
                  <a:ea typeface="Constantia" panose="02030602050306030303" pitchFamily="18" charset="0"/>
                  <a:cs typeface="Constantia" panose="02030602050306030303" pitchFamily="18" charset="0"/>
                </a:rPr>
                <a:t>Emission</a:t>
              </a:r>
              <a:endParaRPr lang="en-US" sz="1100">
                <a:solidFill>
                  <a:srgbClr val="000000"/>
                </a:solidFill>
                <a:effectLst/>
                <a:latin typeface="Calibri" panose="020F0502020204030204" pitchFamily="34" charset="0"/>
                <a:ea typeface="Calibri" panose="020F0502020204030204" pitchFamily="34" charset="0"/>
              </a:endParaRPr>
            </a:p>
          </p:txBody>
        </p:sp>
        <p:sp>
          <p:nvSpPr>
            <p:cNvPr id="10" name="Rectangle 9"/>
            <p:cNvSpPr/>
            <p:nvPr/>
          </p:nvSpPr>
          <p:spPr>
            <a:xfrm>
              <a:off x="2821559" y="3861720"/>
              <a:ext cx="76314" cy="30997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800">
                  <a:solidFill>
                    <a:srgbClr val="FFFFFF"/>
                  </a:solidFill>
                  <a:effectLst/>
                  <a:latin typeface="Constantia" panose="02030602050306030303" pitchFamily="18" charset="0"/>
                  <a:ea typeface="Constantia" panose="02030602050306030303" pitchFamily="18" charset="0"/>
                  <a:cs typeface="Constantia" panose="02030602050306030303" pitchFamily="18"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11" name="Rectangle 10"/>
            <p:cNvSpPr/>
            <p:nvPr/>
          </p:nvSpPr>
          <p:spPr>
            <a:xfrm>
              <a:off x="2225675" y="2398522"/>
              <a:ext cx="101247" cy="339003"/>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800">
                  <a:solidFill>
                    <a:srgbClr val="000000"/>
                  </a:solidFill>
                  <a:effectLst/>
                  <a:latin typeface="Arial" panose="020B0604020202020204" pitchFamily="34" charset="0"/>
                  <a:ea typeface="Arial" panose="020B060402020202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12" name="Rectangle 11"/>
            <p:cNvSpPr/>
            <p:nvPr/>
          </p:nvSpPr>
          <p:spPr>
            <a:xfrm>
              <a:off x="2301799" y="2398522"/>
              <a:ext cx="169091" cy="339003"/>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800">
                  <a:solidFill>
                    <a:srgbClr val="000000"/>
                  </a:solidFill>
                  <a:effectLst/>
                  <a:latin typeface="Arial" panose="020B0604020202020204" pitchFamily="34" charset="0"/>
                  <a:ea typeface="Arial" panose="020B0604020202020204" pitchFamily="34" charset="0"/>
                </a:rPr>
                <a:t>a</a:t>
              </a:r>
              <a:endParaRPr lang="en-US" sz="1100">
                <a:solidFill>
                  <a:srgbClr val="000000"/>
                </a:solidFill>
                <a:effectLst/>
                <a:latin typeface="Calibri" panose="020F0502020204030204" pitchFamily="34" charset="0"/>
                <a:ea typeface="Calibri" panose="020F0502020204030204" pitchFamily="34" charset="0"/>
              </a:endParaRPr>
            </a:p>
          </p:txBody>
        </p:sp>
        <p:sp>
          <p:nvSpPr>
            <p:cNvPr id="13" name="Rectangle 12"/>
            <p:cNvSpPr/>
            <p:nvPr/>
          </p:nvSpPr>
          <p:spPr>
            <a:xfrm>
              <a:off x="2428901" y="2398522"/>
              <a:ext cx="101247" cy="339003"/>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800">
                  <a:solidFill>
                    <a:srgbClr val="000000"/>
                  </a:solidFill>
                  <a:effectLst/>
                  <a:latin typeface="Arial" panose="020B0604020202020204" pitchFamily="34" charset="0"/>
                  <a:ea typeface="Arial" panose="020B060402020202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14" name="Rectangle 13"/>
            <p:cNvSpPr/>
            <p:nvPr/>
          </p:nvSpPr>
          <p:spPr>
            <a:xfrm>
              <a:off x="2504567" y="2398522"/>
              <a:ext cx="84472" cy="339003"/>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800">
                  <a:solidFill>
                    <a:srgbClr val="000000"/>
                  </a:solidFill>
                  <a:effectLst/>
                  <a:latin typeface="Arial" panose="020B0604020202020204" pitchFamily="34" charset="0"/>
                  <a:ea typeface="Arial" panose="020B060402020202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grpSp>
      <p:pic>
        <p:nvPicPr>
          <p:cNvPr id="17" name="Picture 16"/>
          <p:cNvPicPr/>
          <p:nvPr/>
        </p:nvPicPr>
        <p:blipFill>
          <a:blip r:embed="rId4"/>
          <a:stretch>
            <a:fillRect/>
          </a:stretch>
        </p:blipFill>
        <p:spPr>
          <a:xfrm>
            <a:off x="7111999" y="1333536"/>
            <a:ext cx="4833197" cy="5524463"/>
          </a:xfrm>
          <a:prstGeom prst="rect">
            <a:avLst/>
          </a:prstGeom>
        </p:spPr>
      </p:pic>
      <p:sp>
        <p:nvSpPr>
          <p:cNvPr id="18" name="Rectangle 17"/>
          <p:cNvSpPr/>
          <p:nvPr/>
        </p:nvSpPr>
        <p:spPr>
          <a:xfrm>
            <a:off x="5275385" y="15356"/>
            <a:ext cx="6916615" cy="1318181"/>
          </a:xfrm>
          <a:prstGeom prst="rect">
            <a:avLst/>
          </a:prstGeom>
        </p:spPr>
        <p:txBody>
          <a:bodyPr wrap="square">
            <a:spAutoFit/>
          </a:bodyPr>
          <a:lstStyle/>
          <a:p>
            <a:pPr marL="617220" marR="0" indent="-6350">
              <a:lnSpc>
                <a:spcPct val="106000"/>
              </a:lnSpc>
              <a:spcBef>
                <a:spcPts val="0"/>
              </a:spcBef>
              <a:spcAft>
                <a:spcPts val="155"/>
              </a:spcAft>
            </a:pPr>
            <a:r>
              <a:rPr lang="en-US" sz="24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Figure 5: When an excited H atom returns to a</a:t>
            </a:r>
          </a:p>
          <a:p>
            <a:pPr marL="617220" marR="0" indent="-6350">
              <a:lnSpc>
                <a:spcPct val="106000"/>
              </a:lnSpc>
              <a:spcBef>
                <a:spcPts val="0"/>
              </a:spcBef>
              <a:spcAft>
                <a:spcPts val="155"/>
              </a:spcAft>
            </a:pPr>
            <a:r>
              <a:rPr lang="en-US" sz="24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lower energy level, it emits a photon that</a:t>
            </a:r>
          </a:p>
          <a:p>
            <a:pPr marL="617220" marR="0" indent="-6350">
              <a:lnSpc>
                <a:spcPct val="106000"/>
              </a:lnSpc>
              <a:spcBef>
                <a:spcPts val="0"/>
              </a:spcBef>
              <a:spcAft>
                <a:spcPts val="155"/>
              </a:spcAft>
            </a:pPr>
            <a:r>
              <a:rPr lang="en-US" sz="24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contains the energy released by the atom </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7958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606425" marR="0" indent="-6350">
              <a:lnSpc>
                <a:spcPct val="107000"/>
              </a:lnSpc>
              <a:spcBef>
                <a:spcPts val="0"/>
              </a:spcBef>
              <a:spcAft>
                <a:spcPts val="0"/>
              </a:spcAft>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Atomic Spectra </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342900" marR="300990" lvl="0" indent="-342900" fontAlgn="base">
              <a:lnSpc>
                <a:spcPct val="107000"/>
              </a:lnSpc>
              <a:spcBef>
                <a:spcPts val="0"/>
              </a:spcBef>
              <a:buClr>
                <a:srgbClr val="FEB80A"/>
              </a:buClr>
              <a:buSzPts val="230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The line spectrum must be related to energy transitions in the atom.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300990" lvl="0" indent="-342900" fontAlgn="base">
              <a:lnSpc>
                <a:spcPct val="107000"/>
              </a:lnSpc>
              <a:spcBef>
                <a:spcPts val="0"/>
              </a:spcBef>
              <a:spcAft>
                <a:spcPts val="230"/>
              </a:spcAft>
              <a:buClr>
                <a:srgbClr val="FEB80A"/>
              </a:buClr>
              <a:buSzPts val="230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Absorption = atom gaining energy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300990" lvl="0" indent="-342900" fontAlgn="base">
              <a:lnSpc>
                <a:spcPct val="107000"/>
              </a:lnSpc>
              <a:spcBef>
                <a:spcPts val="0"/>
              </a:spcBef>
              <a:spcAft>
                <a:spcPts val="230"/>
              </a:spcAft>
              <a:buClr>
                <a:srgbClr val="FEB80A"/>
              </a:buClr>
              <a:buSzPts val="230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Emission = atom releasing energy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487680" marR="0" indent="0">
              <a:lnSpc>
                <a:spcPct val="107000"/>
              </a:lnSpc>
              <a:spcBef>
                <a:spcPts val="0"/>
              </a:spcBef>
              <a:spcAft>
                <a:spcPts val="745"/>
              </a:spcAft>
              <a:buNone/>
            </a:pP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300990" lvl="0" indent="-342900" fontAlgn="base">
              <a:lnSpc>
                <a:spcPct val="97000"/>
              </a:lnSpc>
              <a:spcBef>
                <a:spcPts val="0"/>
              </a:spcBef>
              <a:spcAft>
                <a:spcPts val="575"/>
              </a:spcAft>
              <a:buClr>
                <a:srgbClr val="FEB80A"/>
              </a:buClr>
              <a:buSzPts val="230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Since all samples of an element give the exact same pattern of lines, every atom of that element must have only certain, identical energy states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120650" marR="0" indent="0">
              <a:lnSpc>
                <a:spcPct val="107000"/>
              </a:lnSpc>
              <a:spcBef>
                <a:spcPts val="0"/>
              </a:spcBef>
              <a:spcAft>
                <a:spcPts val="330"/>
              </a:spcAft>
              <a:buNone/>
            </a:pP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300990" lvl="0" indent="-342900" fontAlgn="base">
              <a:lnSpc>
                <a:spcPct val="107000"/>
              </a:lnSpc>
              <a:spcBef>
                <a:spcPts val="0"/>
              </a:spcBef>
              <a:spcAft>
                <a:spcPts val="0"/>
              </a:spcAft>
              <a:buClr>
                <a:srgbClr val="FEB80A"/>
              </a:buClr>
              <a:buSzPts val="230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The atom is </a:t>
            </a:r>
            <a:r>
              <a:rPr lang="en-US" sz="2400" b="1" i="1"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quantized</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300990" lvl="0" indent="-342900" fontAlgn="base">
              <a:lnSpc>
                <a:spcPct val="107000"/>
              </a:lnSpc>
              <a:spcBef>
                <a:spcPts val="0"/>
              </a:spcBef>
              <a:spcAft>
                <a:spcPts val="230"/>
              </a:spcAft>
              <a:buClr>
                <a:srgbClr val="FEB80A"/>
              </a:buClr>
              <a:buSzPts val="230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If the atom could have all possible energies, then the result would be a continuous spectrum instead of lines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endParaRPr lang="en-US" dirty="0"/>
          </a:p>
        </p:txBody>
      </p:sp>
    </p:spTree>
    <p:extLst>
      <p:ext uri="{BB962C8B-B14F-4D97-AF65-F5344CB8AC3E}">
        <p14:creationId xmlns:p14="http://schemas.microsoft.com/office/powerpoint/2010/main" val="605720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948" y="225083"/>
            <a:ext cx="11760590" cy="6400800"/>
          </a:xfrm>
        </p:spPr>
        <p:txBody>
          <a:bodyPr>
            <a:normAutofit lnSpcReduction="10000"/>
          </a:bodyPr>
          <a:lstStyle/>
          <a:p>
            <a:r>
              <a:rPr lang="en-US" sz="3600" b="1" dirty="0">
                <a:solidFill>
                  <a:srgbClr val="0070C0"/>
                </a:solidFill>
                <a:latin typeface="Times New Roman" panose="02020603050405020304" pitchFamily="18" charset="0"/>
                <a:ea typeface="Calibri" panose="020F0502020204030204" pitchFamily="34" charset="0"/>
              </a:rPr>
              <a:t>Black body radiation</a:t>
            </a:r>
          </a:p>
          <a:p>
            <a:pPr marL="0">
              <a:lnSpc>
                <a:spcPct val="115000"/>
              </a:lnSpc>
              <a:spcBef>
                <a:spcPts val="0"/>
              </a:spcBef>
            </a:pPr>
            <a:r>
              <a:rPr lang="en-US" dirty="0">
                <a:solidFill>
                  <a:srgbClr val="000000"/>
                </a:solidFill>
                <a:latin typeface="Times New Roman" panose="02020603050405020304" pitchFamily="18" charset="0"/>
                <a:ea typeface="Calibri" panose="020F0502020204030204" pitchFamily="34" charset="0"/>
                <a:cs typeface="Arial" panose="020B0604020202020204" pitchFamily="34" charset="0"/>
              </a:rPr>
              <a:t>When a solid object is heated to about 1000K, it began to emit a visible light as in the soft red </a:t>
            </a:r>
            <a:r>
              <a:rPr lang="en-US" u="sng" dirty="0">
                <a:solidFill>
                  <a:srgbClr val="000000"/>
                </a:solidFill>
                <a:latin typeface="Times New Roman" panose="02020603050405020304" pitchFamily="18" charset="0"/>
                <a:ea typeface="Calibri" panose="020F0502020204030204" pitchFamily="34" charset="0"/>
                <a:cs typeface="Arial" panose="020B0604020202020204" pitchFamily="34" charset="0"/>
              </a:rPr>
              <a:t>glow</a:t>
            </a:r>
            <a:r>
              <a:rPr lang="ar-IQ"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0000"/>
                </a:solidFill>
                <a:latin typeface="Times New Roman" panose="02020603050405020304" pitchFamily="18" charset="0"/>
                <a:ea typeface="Calibri" panose="020F0502020204030204" pitchFamily="34" charset="0"/>
                <a:cs typeface="Arial" panose="020B0604020202020204" pitchFamily="34" charset="0"/>
              </a:rPr>
              <a:t> of </a:t>
            </a:r>
            <a:r>
              <a:rPr lang="en-US" u="sng" dirty="0">
                <a:solidFill>
                  <a:srgbClr val="000000"/>
                </a:solidFill>
                <a:latin typeface="Times New Roman" panose="02020603050405020304" pitchFamily="18" charset="0"/>
                <a:ea typeface="Calibri" panose="020F0502020204030204" pitchFamily="34" charset="0"/>
                <a:cs typeface="Arial" panose="020B0604020202020204" pitchFamily="34" charset="0"/>
              </a:rPr>
              <a:t>smoldering coal</a:t>
            </a:r>
            <a:r>
              <a:rPr lang="en-US" dirty="0">
                <a:solidFill>
                  <a:srgbClr val="000000"/>
                </a:solidFill>
                <a:latin typeface="Times New Roman" panose="02020603050405020304" pitchFamily="18" charset="0"/>
                <a:ea typeface="Calibri" panose="020F0502020204030204" pitchFamily="34" charset="0"/>
                <a:cs typeface="Arial" panose="020B060402020202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marL="0">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At about 1500K, the light is brighter and more orange, as from the heating coil of a </a:t>
            </a:r>
            <a:r>
              <a:rPr lang="en-US" u="sng" dirty="0">
                <a:latin typeface="Times New Roman" panose="02020603050405020304" pitchFamily="18" charset="0"/>
                <a:ea typeface="Calibri" panose="020F0502020204030204" pitchFamily="34" charset="0"/>
                <a:cs typeface="Arial" panose="020B0604020202020204" pitchFamily="34" charset="0"/>
              </a:rPr>
              <a:t>toaster.</a:t>
            </a:r>
            <a:endParaRPr lang="en-US" dirty="0">
              <a:latin typeface="Calibri" panose="020F0502020204030204" pitchFamily="34" charset="0"/>
              <a:ea typeface="Calibri" panose="020F0502020204030204" pitchFamily="34" charset="0"/>
              <a:cs typeface="Arial" panose="020B0604020202020204" pitchFamily="34" charset="0"/>
            </a:endParaRPr>
          </a:p>
          <a:p>
            <a:pPr marL="0">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At temperature's greater than 2000K, the light is still brighter and whiter, as from a piece of white-hot iron or the filament of the light bulb.</a:t>
            </a:r>
            <a:endParaRPr lang="en-US" dirty="0">
              <a:latin typeface="Calibri" panose="020F0502020204030204" pitchFamily="34" charset="0"/>
              <a:ea typeface="Calibri" panose="020F0502020204030204" pitchFamily="34" charset="0"/>
              <a:cs typeface="Arial" panose="020B0604020202020204" pitchFamily="34" charset="0"/>
            </a:endParaRPr>
          </a:p>
          <a:p>
            <a:pPr marL="0">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 phenomenon of changing intensity and wave length of the light</a:t>
            </a:r>
            <a:endParaRPr lang="en-US" dirty="0">
              <a:latin typeface="Calibri" panose="020F0502020204030204" pitchFamily="34" charset="0"/>
              <a:ea typeface="Calibri" panose="020F0502020204030204" pitchFamily="34" charset="0"/>
              <a:cs typeface="Arial" panose="020B0604020202020204" pitchFamily="34" charset="0"/>
            </a:endParaRPr>
          </a:p>
          <a:p>
            <a:pPr marL="0">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emitted as a dense object is heated is called  " black body radiation" because it approximates the light given off by a hot blackbody, one that absorb all radiation falling on it.</a:t>
            </a:r>
            <a:endParaRPr lang="en-US" dirty="0">
              <a:latin typeface="Calibri" panose="020F0502020204030204" pitchFamily="34" charset="0"/>
              <a:ea typeface="Calibri" panose="020F0502020204030204" pitchFamily="34" charset="0"/>
              <a:cs typeface="Arial" panose="020B0604020202020204" pitchFamily="34" charset="0"/>
            </a:endParaRPr>
          </a:p>
          <a:p>
            <a:pPr marL="0">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Wien noticed that the emitted energy from a hot body appeared as a </a:t>
            </a:r>
            <a:r>
              <a:rPr lang="en-US" dirty="0" err="1">
                <a:latin typeface="Times New Roman" panose="02020603050405020304" pitchFamily="18" charset="0"/>
                <a:ea typeface="Calibri" panose="020F0502020204030204" pitchFamily="34" charset="0"/>
                <a:cs typeface="Arial" panose="020B0604020202020204" pitchFamily="34" charset="0"/>
              </a:rPr>
              <a:t>contineous</a:t>
            </a:r>
            <a:r>
              <a:rPr lang="en-US" dirty="0">
                <a:latin typeface="Times New Roman" panose="02020603050405020304" pitchFamily="18" charset="0"/>
                <a:ea typeface="Calibri" panose="020F0502020204030204" pitchFamily="34" charset="0"/>
                <a:cs typeface="Arial" panose="020B0604020202020204" pitchFamily="34" charset="0"/>
              </a:rPr>
              <a:t> spectrum, its wave lengths varies according to applied heat.</a:t>
            </a:r>
            <a:endParaRPr lang="en-US" dirty="0">
              <a:latin typeface="Calibri" panose="020F0502020204030204" pitchFamily="34" charset="0"/>
              <a:ea typeface="Calibri" panose="020F0502020204030204" pitchFamily="34" charset="0"/>
              <a:cs typeface="Arial" panose="020B0604020202020204" pitchFamily="34" charset="0"/>
            </a:endParaRPr>
          </a:p>
          <a:p>
            <a:endParaRPr lang="en-US" sz="3600" dirty="0">
              <a:solidFill>
                <a:srgbClr val="0070C0"/>
              </a:solidFill>
            </a:endParaRPr>
          </a:p>
        </p:txBody>
      </p:sp>
    </p:spTree>
    <p:extLst>
      <p:ext uri="{BB962C8B-B14F-4D97-AF65-F5344CB8AC3E}">
        <p14:creationId xmlns:p14="http://schemas.microsoft.com/office/powerpoint/2010/main" val="1645556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79" y="253218"/>
            <a:ext cx="11844997" cy="6443004"/>
          </a:xfrm>
        </p:spPr>
        <p:txBody>
          <a:bodyPr/>
          <a:lstStyle/>
          <a:p>
            <a:pPr marL="0"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The Photoelectric Effect</a:t>
            </a:r>
          </a:p>
          <a:p>
            <a:pPr marL="0" algn="just">
              <a:lnSpc>
                <a:spcPct val="115000"/>
              </a:lnSpc>
              <a:spcBef>
                <a:spcPts val="0"/>
              </a:spcBef>
            </a:pPr>
            <a:endPar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1"/>
          <p:cNvSpPr>
            <a:spLocks noChangeArrowheads="1"/>
          </p:cNvSpPr>
          <p:nvPr/>
        </p:nvSpPr>
        <p:spPr bwMode="auto">
          <a:xfrm>
            <a:off x="362228" y="1063911"/>
            <a:ext cx="81757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 1905 , Albert Einstein used Plank's </a:t>
            </a:r>
            <a:r>
              <a:rPr kumimoji="0" lang="en-US" altLang="en-US" sz="240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Quantum theory</a:t>
            </a:r>
            <a:endParaRPr kumimoji="0" lang="en-US"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physics, </a:t>
            </a:r>
            <a:r>
              <a:rPr kumimoji="0" lang="en-US" altLang="en-US" sz="2400" b="1" i="1" u="none" strike="noStrike" cap="none" normalizeH="0" baseline="0" dirty="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The Photoelectric Effect</a:t>
            </a:r>
            <a:r>
              <a:rPr kumimoji="0" lang="en-US" altLang="en-US" sz="2400" b="0" i="0" u="none" strike="noStrike" cap="none" normalizeH="0" baseline="0" dirty="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phenomenonin</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which </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2400" b="0" i="1" u="none" strike="noStrike" cap="none" normalizeH="0" baseline="0" dirty="0">
                <a:ln>
                  <a:noFill/>
                </a:ln>
                <a:solidFill>
                  <a:srgbClr val="403152"/>
                </a:solidFill>
                <a:effectLst/>
                <a:latin typeface="Times New Roman" panose="02020603050405020304" pitchFamily="18" charset="0"/>
                <a:ea typeface="Calibri" panose="020F0502020204030204" pitchFamily="34" charset="0"/>
                <a:cs typeface="Times New Roman" panose="02020603050405020304" pitchFamily="18" charset="0"/>
              </a:rPr>
              <a:t>electrons are ejected from the surface of a certain metal </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400" b="0" i="1" u="none" strike="noStrike" cap="none" normalizeH="0" baseline="0" dirty="0">
                <a:ln>
                  <a:noFill/>
                </a:ln>
                <a:solidFill>
                  <a:srgbClr val="403152"/>
                </a:solidFill>
                <a:effectLst/>
                <a:latin typeface="Times New Roman" panose="02020603050405020304" pitchFamily="18" charset="0"/>
                <a:ea typeface="Calibri" panose="020F0502020204030204" pitchFamily="34" charset="0"/>
                <a:cs typeface="Times New Roman" panose="02020603050405020304" pitchFamily="18" charset="0"/>
              </a:rPr>
              <a:t>exposed to light of at least a certain minimum frequency, </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400" b="0" i="1" u="none" strike="noStrike" cap="none" normalizeH="0" baseline="0" dirty="0">
                <a:ln>
                  <a:noFill/>
                </a:ln>
                <a:solidFill>
                  <a:srgbClr val="403152"/>
                </a:solidFill>
                <a:effectLst/>
                <a:latin typeface="Times New Roman" panose="02020603050405020304" pitchFamily="18" charset="0"/>
                <a:ea typeface="Calibri" panose="020F0502020204030204" pitchFamily="34" charset="0"/>
                <a:cs typeface="Times New Roman" panose="02020603050405020304" pitchFamily="18" charset="0"/>
              </a:rPr>
              <a:t>called the </a:t>
            </a:r>
            <a:r>
              <a:rPr kumimoji="0" lang="en-US" altLang="en-US" sz="2400" b="1" i="1"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threshold frequency</a:t>
            </a:r>
            <a:r>
              <a:rPr kumimoji="0" lang="en-US" altLang="en-US" sz="2400" b="0" i="1" u="none" strike="noStrike" cap="none" normalizeH="0" baseline="0" dirty="0">
                <a:ln>
                  <a:noFill/>
                </a:ln>
                <a:solidFill>
                  <a:srgbClr val="403152"/>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lang="en-US" alt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Number of ejected electrons proportional to the</a:t>
            </a:r>
            <a:r>
              <a:rPr lang="en-US" altLang="en-US" sz="2400" dirty="0">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Intensity</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of the light.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Below a characteristic threshold</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frequency</a:t>
            </a:r>
            <a:r>
              <a:rPr kumimoji="0" lang="en-US" altLang="en-US" sz="24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a:t>
            </a:r>
            <a:r>
              <a:rPr kumimoji="0" lang="en-US" altLang="en-US" sz="2400" b="0" i="1" u="none" strike="noStrike" cap="none" normalizeH="0" baseline="-2500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a:t>
            </a:r>
            <a:r>
              <a:rPr kumimoji="0" lang="en-US" altLang="en-US" sz="24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no electrons</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regardless of the intense the light.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Above the threshold frequency,</a:t>
            </a:r>
            <a:r>
              <a:rPr kumimoji="0" lang="en-US" altLang="en-US" sz="2400" b="1" i="0" u="none" strike="noStrike" cap="none" normalizeH="0" baseline="0" dirty="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The </a:t>
            </a:r>
            <a:r>
              <a:rPr kumimoji="0" lang="en-US" altLang="en-US" sz="2400" b="1" i="0" u="none" strike="noStrike" cap="none" normalizeH="0" baseline="0" dirty="0" err="1">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kineticEnergies</a:t>
            </a:r>
            <a:r>
              <a:rPr kumimoji="0" lang="en-US" altLang="en-US" sz="2400" b="1" i="0" u="none" strike="noStrike" cap="none" normalizeH="0" baseline="0" dirty="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of ejected</a:t>
            </a:r>
          </a:p>
          <a:p>
            <a:pPr marL="0" marR="0" lvl="0" indent="0" algn="justLow" defTabSz="914400" rtl="0" eaLnBrk="0" fontAlgn="base" latinLnBrk="0" hangingPunct="0">
              <a:lnSpc>
                <a:spcPct val="100000"/>
              </a:lnSpc>
              <a:spcBef>
                <a:spcPct val="0"/>
              </a:spcBef>
              <a:spcAft>
                <a:spcPct val="0"/>
              </a:spcAft>
              <a:buClrTx/>
              <a:buSzTx/>
              <a:tabLst/>
            </a:pPr>
            <a:r>
              <a:rPr lang="en-US" alt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electrons</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increases in proportion to the frequency of the light,</a:t>
            </a: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as shown below. However, the kinetic energy does not depend </a:t>
            </a:r>
          </a:p>
          <a:p>
            <a:pPr marL="0" marR="0" lvl="0" indent="0" algn="justLow"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 the light's intensity.</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Above the threshold frequency, the number of emitted electrons</a:t>
            </a:r>
          </a:p>
          <a:p>
            <a:pPr marL="0" marR="0" lvl="0" indent="0" algn="justLow"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increases with the light's intensity</a:t>
            </a:r>
            <a:r>
              <a:rPr kumimoji="0" lang="en-US" altLang="en-US"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صورة 5" descr="C:\Users\Administrator\Desktop\IMG_0377.JPG"/>
          <p:cNvPicPr/>
          <p:nvPr/>
        </p:nvPicPr>
        <p:blipFill>
          <a:blip r:embed="rId2" cstate="print">
            <a:extLst>
              <a:ext uri="{BEBA8EAE-BF5A-486C-A8C5-ECC9F3942E4B}">
                <a14:imgProps xmlns:a14="http://schemas.microsoft.com/office/drawing/2010/main">
                  <a14:imgLayer r:embed="rId3">
                    <a14:imgEffect>
                      <a14:sharpenSoften amount="25000"/>
                    </a14:imgEffect>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8537928" y="745588"/>
            <a:ext cx="3349272" cy="54723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01465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79838" y="453931"/>
            <a:ext cx="12112162"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90488"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.All metals exhibit the same pattern, but each metal has a different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90488"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threshold frequency.   </a:t>
            </a:r>
            <a:r>
              <a:rPr kumimoji="0" lang="en-US" altLang="en-US" sz="14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100" b="0" i="0" u="none" strike="noStrike" cap="none" normalizeH="0" baseline="0" dirty="0">
              <a:ln>
                <a:noFill/>
              </a:ln>
              <a:solidFill>
                <a:schemeClr val="tx1"/>
              </a:solidFill>
              <a:effectLst/>
            </a:endParaRPr>
          </a:p>
          <a:p>
            <a:pPr marL="0" marR="0" lvl="0" indent="90488"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100" b="0" i="0" u="none" strike="noStrike" cap="none" normalizeH="0" baseline="0" dirty="0">
              <a:ln>
                <a:noFill/>
              </a:ln>
              <a:solidFill>
                <a:schemeClr val="tx1"/>
              </a:solidFill>
              <a:effectLst/>
            </a:endParaRPr>
          </a:p>
          <a:p>
            <a:pPr marL="0" marR="0" lvl="0" indent="90488"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100" b="0" i="0" u="none" strike="noStrike" cap="none" normalizeH="0" baseline="0" dirty="0">
              <a:ln>
                <a:noFill/>
              </a:ln>
              <a:solidFill>
                <a:schemeClr val="tx1"/>
              </a:solidFill>
              <a:effectLst/>
            </a:endParaRPr>
          </a:p>
          <a:p>
            <a:pPr marL="0" marR="0" lvl="0" indent="90488"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Einstein made an extraordinary assumption.   </a:t>
            </a:r>
          </a:p>
          <a:p>
            <a:pPr marL="0" marR="0" lvl="0" indent="90488"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 suggested that the beam of light is really a stream </a:t>
            </a:r>
          </a:p>
          <a:p>
            <a:pPr marL="0" marR="0" lvl="0" indent="90488"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of particles. </a:t>
            </a:r>
          </a:p>
          <a:p>
            <a:pPr marL="0" marR="0" lvl="0" indent="90488" algn="l"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These particles of light</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are now called </a:t>
            </a:r>
            <a:r>
              <a:rPr kumimoji="0" lang="en-US" altLang="en-US" sz="2400" b="1"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photons.</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90488"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mass of a photon is given by the Einstein </a:t>
            </a:r>
          </a:p>
          <a:p>
            <a:pPr marL="0" marR="0" lvl="0" indent="90488"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equation of mass-energy equivalence</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90488"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E= mc</a:t>
            </a:r>
            <a:r>
              <a:rPr kumimoji="0" lang="en-US" altLang="en-US" sz="2400" b="1" i="0" u="none" strike="noStrike" cap="none" normalizeH="0" baseline="3000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90488"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Using Plank's quantum theory of radiation as a </a:t>
            </a:r>
          </a:p>
          <a:p>
            <a:pPr marL="0" marR="0" lvl="0" indent="90488"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starting point, Einstein deduced that each photon</a:t>
            </a:r>
          </a:p>
          <a:p>
            <a:pPr marL="0" marR="0" lvl="0" indent="90488"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must possess energy E , given by the equation</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90488"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E= hv                                                         </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077948" y="1210960"/>
            <a:ext cx="4696710" cy="4753742"/>
          </a:xfrm>
          <a:prstGeom prst="rect">
            <a:avLst/>
          </a:prstGeom>
        </p:spPr>
      </p:pic>
    </p:spTree>
    <p:extLst>
      <p:ext uri="{BB962C8B-B14F-4D97-AF65-F5344CB8AC3E}">
        <p14:creationId xmlns:p14="http://schemas.microsoft.com/office/powerpoint/2010/main" val="320755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6948" y="182880"/>
                <a:ext cx="11859064" cy="6485205"/>
              </a:xfrm>
            </p:spPr>
            <p:txBody>
              <a:bodyPr>
                <a:normAutofit/>
              </a:bodyPr>
              <a:lstStyle/>
              <a:p>
                <a:pPr marL="0">
                  <a:lnSpc>
                    <a:spcPct val="115000"/>
                  </a:lnSpc>
                  <a:spcBef>
                    <a:spcPts val="0"/>
                  </a:spcBef>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If  the frequency of photons is such that h</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is exactly equal to the energy that binds the electrons in the metal, then the light will have just enough energy to knock the electron loose.  If we use light of a higher frequency, then not only will the electrons be knocked loose, but they will also acquire some kinetic energy, this situation is summarized by the equation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a:lnSpc>
                    <a:spcPct val="115000"/>
                  </a:lnSpc>
                  <a:spcBef>
                    <a:spcPts val="0"/>
                  </a:spcBef>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KE+BE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KE= kinetic energy, BE= binding energy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algn="just">
                  <a:lnSpc>
                    <a:spcPct val="115000"/>
                  </a:lnSpc>
                  <a:spcBef>
                    <a:spcPts val="0"/>
                  </a:spcBef>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Combining Eq.1with 2</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algn="just">
                  <a:lnSpc>
                    <a:spcPct val="115000"/>
                  </a:lnSpc>
                  <a:spcBef>
                    <a:spcPts val="0"/>
                  </a:spcBef>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h𝑣</m:t>
                        </m:r>
                      </m:num>
                      <m:den>
                        <m:sSup>
                          <m:sSup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𝑐</m:t>
                            </m:r>
                          </m:e>
                          <m:sup>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4</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a:lnSpc>
                    <a:spcPct val="115000"/>
                  </a:lnSpc>
                  <a:spcBef>
                    <a:spcPts val="0"/>
                  </a:spcBef>
                  <a:spcAft>
                    <a:spcPts val="10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momentum  (</a:t>
                </a:r>
                <a:r>
                  <a:rPr lang="en-US" sz="2400" i="1" dirty="0">
                    <a:latin typeface="Times New Roman" panose="02020603050405020304" pitchFamily="18" charset="0"/>
                    <a:ea typeface="Calibri" panose="020F0502020204030204" pitchFamily="34" charset="0"/>
                    <a:cs typeface="Times New Roman" panose="02020603050405020304" pitchFamily="18" charset="0"/>
                  </a:rPr>
                  <a:t>p</a:t>
                </a:r>
                <a:r>
                  <a:rPr lang="en-US" sz="2400" dirty="0">
                    <a:latin typeface="Times New Roman" panose="02020603050405020304" pitchFamily="18" charset="0"/>
                    <a:ea typeface="Calibri" panose="020F0502020204030204" pitchFamily="34" charset="0"/>
                    <a:cs typeface="Times New Roman" panose="02020603050405020304" pitchFamily="18" charset="0"/>
                  </a:rPr>
                  <a:t>) of photon is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a:lnSpc>
                    <a:spcPct val="115000"/>
                  </a:lnSpc>
                  <a:spcBef>
                    <a:spcPts val="0"/>
                  </a:spcBef>
                  <a:spcAft>
                    <a:spcPts val="1000"/>
                  </a:spcAft>
                </a:pPr>
                <a:r>
                  <a:rPr lang="en-US" sz="2400" i="1" dirty="0">
                    <a:latin typeface="Times New Roman" panose="02020603050405020304" pitchFamily="18" charset="0"/>
                    <a:ea typeface="Calibri" panose="020F0502020204030204" pitchFamily="34" charset="0"/>
                    <a:cs typeface="Times New Roman" panose="02020603050405020304" pitchFamily="18" charset="0"/>
                  </a:rPr>
                  <a:t>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a:latin typeface="Times New Roman" panose="02020603050405020304" pitchFamily="18" charset="0"/>
                    <a:ea typeface="Calibri" panose="020F0502020204030204" pitchFamily="34" charset="0"/>
                    <a:cs typeface="Times New Roman" panose="02020603050405020304" pitchFamily="18" charset="0"/>
                  </a:rPr>
                  <a:t>mv = mc                                                                             </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a:lnSpc>
                    <a:spcPct val="115000"/>
                  </a:lnSpc>
                  <a:spcBef>
                    <a:spcPts val="0"/>
                  </a:spcBef>
                  <a:spcAft>
                    <a:spcPts val="10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But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λ</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m:t>
                        </m:r>
                      </m:num>
                      <m:den>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𝑣</m:t>
                        </m:r>
                      </m:den>
                    </m:f>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a:lnSpc>
                    <a:spcPct val="115000"/>
                  </a:lnSpc>
                  <a:spcBef>
                    <a:spcPts val="0"/>
                  </a:spcBef>
                  <a:spcAft>
                    <a:spcPts val="10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thus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λ</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h</m:t>
                        </m:r>
                      </m:num>
                      <m:den>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𝑝</m:t>
                        </m:r>
                      </m:den>
                    </m:f>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6948" y="182880"/>
                <a:ext cx="11859064" cy="6485205"/>
              </a:xfrm>
              <a:blipFill>
                <a:blip r:embed="rId2"/>
                <a:stretch>
                  <a:fillRect l="-771" t="-376"/>
                </a:stretch>
              </a:blipFill>
            </p:spPr>
            <p:txBody>
              <a:bodyPr/>
              <a:lstStyle/>
              <a:p>
                <a:r>
                  <a:rPr lang="en-US">
                    <a:noFill/>
                  </a:rPr>
                  <a:t> </a:t>
                </a:r>
              </a:p>
            </p:txBody>
          </p:sp>
        </mc:Fallback>
      </mc:AlternateContent>
    </p:spTree>
    <p:extLst>
      <p:ext uri="{BB962C8B-B14F-4D97-AF65-F5344CB8AC3E}">
        <p14:creationId xmlns:p14="http://schemas.microsoft.com/office/powerpoint/2010/main" val="2280199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8811" y="211014"/>
                <a:ext cx="11859065" cy="6471139"/>
              </a:xfrm>
            </p:spPr>
            <p:txBody>
              <a:bodyPr>
                <a:noAutofit/>
              </a:bodyPr>
              <a:lstStyle/>
              <a:p>
                <a:pPr marL="0">
                  <a:lnSpc>
                    <a:spcPct val="115000"/>
                  </a:lnSpc>
                  <a:spcBef>
                    <a:spcPts val="0"/>
                  </a:spcBef>
                  <a:spcAft>
                    <a:spcPts val="10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 standing wave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a:lnSpc>
                    <a:spcPct val="115000"/>
                  </a:lnSpc>
                  <a:spcBef>
                    <a:spcPts val="0"/>
                  </a:spcBef>
                  <a:spcAft>
                    <a:spcPts val="10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2πr =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λ</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a:lnSpc>
                    <a:spcPct val="115000"/>
                  </a:lnSpc>
                  <a:spcBef>
                    <a:spcPts val="0"/>
                  </a:spcBef>
                  <a:spcAft>
                    <a:spcPts val="10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Substituting for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λ </a:t>
                </a:r>
                <a:r>
                  <a:rPr lang="en-US" sz="2400" dirty="0">
                    <a:latin typeface="Times New Roman" panose="02020603050405020304" pitchFamily="18" charset="0"/>
                    <a:ea typeface="Calibri" panose="020F0502020204030204" pitchFamily="34" charset="0"/>
                    <a:cs typeface="Times New Roman" panose="02020603050405020304" pitchFamily="18" charset="0"/>
                  </a:rPr>
                  <a:t>from Eq.7</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we have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a:lnSpc>
                    <a:spcPct val="115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2πr= </a:t>
                </a:r>
                <a14:m>
                  <m:oMath xmlns:m="http://schemas.openxmlformats.org/officeDocument/2006/math">
                    <m:r>
                      <m:rPr>
                        <m:sty m:val="p"/>
                      </m:rPr>
                      <a:rPr lang="en-US" sz="24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r>
                      <a:rPr lang="en-US" sz="24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4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h</m:t>
                        </m:r>
                      </m:num>
                      <m:den>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𝑝</m:t>
                        </m:r>
                      </m:den>
                    </m:f>
                    <m:r>
                      <a:rPr lang="en-US" sz="24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a:lnSpc>
                    <a:spcPct val="115000"/>
                  </a:lnSpc>
                  <a:spcBef>
                    <a:spcPts val="0"/>
                  </a:spcBef>
                  <a:spcAft>
                    <a:spcPts val="1000"/>
                  </a:spcAft>
                </a:pPr>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r</a:t>
                </a:r>
                <a14:m>
                  <m:oMath xmlns:m="http://schemas.openxmlformats.org/officeDocument/2006/math">
                    <m:r>
                      <a:rPr lang="en-US" sz="2400" b="1"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𝒑</m:t>
                    </m:r>
                  </m:oMath>
                </a14:m>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2400" b="1"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𝐧</m:t>
                    </m:r>
                    <m:r>
                      <a:rPr lang="en-US" sz="2400" b="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400" b="1"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𝐡</m:t>
                        </m:r>
                      </m:num>
                      <m:den>
                        <m:r>
                          <a:rPr lang="en-US" sz="2400" b="1"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2400" b="1"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𝛑</m:t>
                        </m:r>
                      </m:den>
                    </m:f>
                    <m:r>
                      <a:rPr lang="en-US" sz="2400" b="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angular momentum)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spcBef>
                    <a:spcPts val="0"/>
                  </a:spcBef>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8811" y="211014"/>
                <a:ext cx="11859065" cy="6471139"/>
              </a:xfrm>
              <a:blipFill>
                <a:blip r:embed="rId2"/>
                <a:stretch>
                  <a:fillRect l="-720" t="-377"/>
                </a:stretch>
              </a:blipFill>
            </p:spPr>
            <p:txBody>
              <a:bodyPr/>
              <a:lstStyle/>
              <a:p>
                <a:r>
                  <a:rPr lang="en-US">
                    <a:noFill/>
                  </a:rPr>
                  <a:t> </a:t>
                </a:r>
              </a:p>
            </p:txBody>
          </p:sp>
        </mc:Fallback>
      </mc:AlternateContent>
    </p:spTree>
    <p:extLst>
      <p:ext uri="{BB962C8B-B14F-4D97-AF65-F5344CB8AC3E}">
        <p14:creationId xmlns:p14="http://schemas.microsoft.com/office/powerpoint/2010/main" val="2919936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0675" y="140676"/>
                <a:ext cx="11859065" cy="6541477"/>
              </a:xfrm>
            </p:spPr>
            <p:txBody>
              <a:bodyPr>
                <a:normAutofit/>
              </a:bodyPr>
              <a:lstStyle/>
              <a:p>
                <a:pPr marL="0" lvl="0" indent="0" algn="just">
                  <a:lnSpc>
                    <a:spcPct val="115000"/>
                  </a:lnSpc>
                  <a:spcBef>
                    <a:spcPts val="0"/>
                  </a:spcBef>
                  <a:buNone/>
                </a:pPr>
                <a:r>
                  <a:rPr lang="en-US" sz="24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Example 5: </a:t>
                </a:r>
              </a:p>
              <a:p>
                <a:pPr marL="0" lvl="0" indent="0" algn="just">
                  <a:lnSpc>
                    <a:spcPct val="115000"/>
                  </a:lnSpc>
                  <a:spcBef>
                    <a:spcPts val="0"/>
                  </a:spcBef>
                  <a:buNone/>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Calculate  the wave length of the "particle" in the following two cases:</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Bef>
                    <a:spcPts val="0"/>
                  </a:spcBef>
                  <a:buFont typeface="+mj-lt"/>
                  <a:buAutoNum type="alphaLcParenBoth"/>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fastest serve in tennis is about 140 miles per hour, or 62 m/s. associated with a 6.0x10</a:t>
                </a:r>
                <a:r>
                  <a:rPr lang="en-US" sz="24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kg tennis ball traveling at this velocity.</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Bef>
                    <a:spcPts val="0"/>
                  </a:spcBef>
                  <a:buFont typeface="+mj-lt"/>
                  <a:buAutoNum type="alphaLcParenBoth"/>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wave length associated with an electron moving at 62 m/s.</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15000"/>
                  </a:lnSpc>
                  <a:spcBef>
                    <a:spcPts val="0"/>
                  </a:spcBef>
                  <a:buNone/>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93000"/>
                  </a:lnSpc>
                  <a:spcBef>
                    <a:spcPts val="0"/>
                  </a:spcBef>
                  <a:spcAft>
                    <a:spcPts val="1945"/>
                  </a:spcAft>
                  <a:buClr>
                    <a:srgbClr val="FEB80A"/>
                  </a:buClr>
                  <a:buSzPts val="2300"/>
                  <a:buNone/>
                </a:pPr>
                <a:r>
                  <a:rPr lang="en-US" sz="24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Ans./         (a)           </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λ</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h</m:t>
                        </m:r>
                      </m:num>
                      <m:den>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𝑚</m:t>
                        </m:r>
                        <m:r>
                          <a:rPr lang="en-US" sz="2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𝐯</m:t>
                        </m:r>
                      </m:den>
                    </m:f>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6</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63</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10</m:t>
                            </m:r>
                          </m:e>
                          <m:sup>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34</m:t>
                            </m:r>
                          </m:sup>
                        </m:sSup>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𝐽</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𝑠</m:t>
                        </m:r>
                      </m:num>
                      <m:den>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6</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0</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10</m:t>
                            </m:r>
                          </m:e>
                          <m:sup>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𝑘𝑔</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62</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𝑚</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𝑠</m:t>
                        </m:r>
                      </m:den>
                    </m:f>
                    <m:r>
                      <a:rPr lang="en-US" sz="24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conversion factor is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1J=1kg.m</a:t>
                </a:r>
                <a:r>
                  <a:rPr lang="en-US" sz="24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t>
                </a:r>
                <a:r>
                  <a:rPr lang="en-US" sz="24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p>
              <a:p>
                <a:pPr marL="0" lvl="0">
                  <a:lnSpc>
                    <a:spcPct val="115000"/>
                  </a:lnSpc>
                  <a:spcBef>
                    <a:spcPts val="0"/>
                  </a:spcBef>
                </a:pP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lvl="0">
                  <a:lnSpc>
                    <a:spcPct val="115000"/>
                  </a:lnSpc>
                  <a:spcBef>
                    <a:spcPts val="0"/>
                  </a:spcBef>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λ</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=1.8 x 10</a:t>
                </a:r>
                <a:r>
                  <a:rPr lang="en-US" sz="24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-34 </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 </a:t>
                </a:r>
                <a:r>
                  <a:rPr lang="en-US" sz="2400" b="1" dirty="0">
                    <a:solidFill>
                      <a:srgbClr val="215868"/>
                    </a:solidFill>
                    <a:latin typeface="Times New Roman" panose="02020603050405020304" pitchFamily="18" charset="0"/>
                    <a:ea typeface="Calibri" panose="020F0502020204030204" pitchFamily="34" charset="0"/>
                    <a:cs typeface="Times New Roman" panose="02020603050405020304" pitchFamily="18" charset="0"/>
                  </a:rPr>
                  <a:t>(this is an exceedingly small wavelength)</a:t>
                </a:r>
              </a:p>
              <a:p>
                <a:pPr marL="0" lvl="0">
                  <a:lnSpc>
                    <a:spcPct val="115000"/>
                  </a:lnSpc>
                  <a:spcBef>
                    <a:spcPts val="0"/>
                  </a:spcBef>
                </a:pP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15000"/>
                  </a:lnSpc>
                  <a:spcBef>
                    <a:spcPts val="0"/>
                  </a:spcBef>
                  <a:buNone/>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(b)        </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λ</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h</m:t>
                        </m:r>
                      </m:num>
                      <m:den>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𝑚</m:t>
                        </m:r>
                        <m:r>
                          <a:rPr lang="en-US" sz="2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𝐯</m:t>
                        </m:r>
                      </m:den>
                    </m:f>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6</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63</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10</m:t>
                            </m:r>
                          </m:e>
                          <m:sup>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34</m:t>
                            </m:r>
                          </m:sup>
                        </m:sSup>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𝐽</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𝑠</m:t>
                        </m:r>
                      </m:num>
                      <m:den>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9</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1095</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10</m:t>
                            </m:r>
                          </m:e>
                          <m:sup>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31</m:t>
                            </m:r>
                          </m:sup>
                        </m:sSup>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𝑘𝑔</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62</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𝑚</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𝑠</m:t>
                        </m:r>
                      </m:den>
                    </m:f>
                  </m:oMath>
                </a14:m>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lvl="0">
                  <a:lnSpc>
                    <a:spcPct val="115000"/>
                  </a:lnSpc>
                  <a:spcBef>
                    <a:spcPts val="0"/>
                  </a:spcBef>
                </a:pP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lvl="0">
                  <a:lnSpc>
                    <a:spcPct val="115000"/>
                  </a:lnSpc>
                  <a:spcBef>
                    <a:spcPts val="0"/>
                  </a:spcBef>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λ</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=1.2 x 10</a:t>
                </a:r>
                <a:r>
                  <a:rPr lang="en-US" sz="24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 or 1.2 x 10</a:t>
                </a:r>
                <a:r>
                  <a:rPr lang="en-US" sz="24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nm </a:t>
                </a:r>
                <a:r>
                  <a:rPr lang="en-US" sz="2400" b="1" dirty="0">
                    <a:solidFill>
                      <a:srgbClr val="215868"/>
                    </a:solidFill>
                    <a:latin typeface="Times New Roman" panose="02020603050405020304" pitchFamily="18" charset="0"/>
                    <a:ea typeface="Calibri" panose="020F0502020204030204" pitchFamily="34" charset="0"/>
                    <a:cs typeface="Times New Roman" panose="02020603050405020304" pitchFamily="18" charset="0"/>
                  </a:rPr>
                  <a:t>(which is in infrared region) </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0675" y="140676"/>
                <a:ext cx="11859065" cy="6541477"/>
              </a:xfrm>
              <a:blipFill>
                <a:blip r:embed="rId2"/>
                <a:stretch>
                  <a:fillRect l="-771" t="-373" r="-308"/>
                </a:stretch>
              </a:blipFill>
            </p:spPr>
            <p:txBody>
              <a:bodyPr/>
              <a:lstStyle/>
              <a:p>
                <a:r>
                  <a:rPr lang="en-US">
                    <a:noFill/>
                  </a:rPr>
                  <a:t> </a:t>
                </a:r>
              </a:p>
            </p:txBody>
          </p:sp>
        </mc:Fallback>
      </mc:AlternateContent>
    </p:spTree>
    <p:extLst>
      <p:ext uri="{BB962C8B-B14F-4D97-AF65-F5344CB8AC3E}">
        <p14:creationId xmlns:p14="http://schemas.microsoft.com/office/powerpoint/2010/main" val="679891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1015" y="126608"/>
                <a:ext cx="11816862" cy="6527409"/>
              </a:xfrm>
            </p:spPr>
            <p:txBody>
              <a:bodyPr>
                <a:noAutofit/>
              </a:bodyPr>
              <a:lstStyle/>
              <a:p>
                <a:pPr marL="0" lvl="0" indent="0" algn="just">
                  <a:lnSpc>
                    <a:spcPct val="115000"/>
                  </a:lnSpc>
                  <a:spcBef>
                    <a:spcPts val="0"/>
                  </a:spcBef>
                  <a:buNone/>
                </a:pPr>
                <a:r>
                  <a:rPr lang="en-US" sz="24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Example 5: </a:t>
                </a:r>
              </a:p>
              <a:p>
                <a:pPr marL="0">
                  <a:lnSpc>
                    <a:spcPct val="115000"/>
                  </a:lnSpc>
                  <a:spcBef>
                    <a:spcPts val="0"/>
                  </a:spcBef>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minimum energy needed to remove an electron from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pottasium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metal is 3.7x10</a:t>
                </a:r>
                <a:r>
                  <a:rPr lang="en-US" sz="24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-19</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J. Will photons of  frequencies 4.3x10</a:t>
                </a:r>
                <a:r>
                  <a:rPr lang="en-US" sz="24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14</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a:t>
                </a:r>
                <a:r>
                  <a:rPr lang="en-US" sz="24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(red light) and 7.5x10</a:t>
                </a:r>
                <a:r>
                  <a:rPr lang="en-US" sz="24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14</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en-US" sz="24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(blue light)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tigger</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the photoelectric effect ? If so, how fast will the ejected electron move?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5000"/>
                  </a:lnSpc>
                  <a:spcBef>
                    <a:spcPts val="0"/>
                  </a:spcBef>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a:lnSpc>
                    <a:spcPct val="115000"/>
                  </a:lnSpc>
                  <a:spcBef>
                    <a:spcPts val="0"/>
                  </a:spcBef>
                </a:pPr>
                <a:r>
                  <a:rPr lang="en-US" sz="24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Ans./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r>
                  <a:rPr lang="en-US" sz="2400" baseline="-25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red</a:t>
                </a:r>
                <a:r>
                  <a:rPr lang="en-US" sz="24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photon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6</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63</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10</m:t>
                        </m:r>
                      </m:e>
                      <m:sup>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34</m:t>
                        </m:r>
                      </m:sup>
                    </m:sSup>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𝐽</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𝑠</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(4.3x10</a:t>
                </a:r>
                <a:r>
                  <a:rPr lang="en-US" sz="24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14</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a:t>
                </a:r>
                <a:r>
                  <a:rPr lang="en-US" sz="24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 2.8x10</a:t>
                </a:r>
                <a:r>
                  <a:rPr lang="en-US" sz="24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-19</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J</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r>
                  <a:rPr lang="en-US" sz="2400" baseline="-25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blue</a:t>
                </a:r>
                <a:r>
                  <a:rPr lang="en-US" sz="24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photon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6</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63</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10</m:t>
                        </m:r>
                      </m:e>
                      <m:sup>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34</m:t>
                        </m:r>
                      </m:sup>
                    </m:sSup>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𝐽</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𝑠</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(7.5x10</a:t>
                </a:r>
                <a:r>
                  <a:rPr lang="en-US" sz="24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14</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en-US" sz="24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5.0x10</a:t>
                </a:r>
                <a:r>
                  <a:rPr lang="en-US" sz="24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-19</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J</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5000"/>
                  </a:lnSpc>
                  <a:spcBef>
                    <a:spcPts val="0"/>
                  </a:spcBef>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a:lnSpc>
                    <a:spcPct val="115000"/>
                  </a:lnSpc>
                  <a:spcBef>
                    <a:spcPts val="0"/>
                  </a:spcBef>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According to this calculations, a photon of red light does not have enough energy to overcome the force that bind the electron to the metal.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Ablue</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photon, however, will eject an electron from the surface of potassium metal because its energy exceeds the threshold value, the extra energy transferred to electron as a kinetic energy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a:lnSpc>
                    <a:spcPct val="115000"/>
                  </a:lnSpc>
                  <a:spcBef>
                    <a:spcPts val="0"/>
                  </a:spcBef>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 </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t>
                </a:r>
                <a:r>
                  <a:rPr lang="en-US" sz="2400" i="1"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Ke</a:t>
                </a:r>
                <a:r>
                  <a:rPr lang="en-US" sz="2400"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electron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KE</a:t>
                </a:r>
                <a:r>
                  <a:rPr lang="en-US" sz="2400"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electron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t>
                </a:r>
                <a:r>
                  <a:rPr lang="en-US" sz="2400" i="1"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KE</a:t>
                </a:r>
                <a:r>
                  <a:rPr lang="en-US" sz="2400"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electron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5.0x10</a:t>
                </a:r>
                <a:r>
                  <a:rPr lang="en-US" sz="24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-19</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J - 3.7x10</a:t>
                </a:r>
                <a:r>
                  <a:rPr lang="en-US" sz="24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-19</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J = 1.3x10</a:t>
                </a:r>
                <a:r>
                  <a:rPr lang="en-US" sz="24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-19</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J</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a:lnSpc>
                    <a:spcPct val="115000"/>
                  </a:lnSpc>
                  <a:spcBef>
                    <a:spcPts val="0"/>
                  </a:spcBef>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Ke</a:t>
                </a:r>
                <a:r>
                  <a:rPr lang="en-US" sz="2400"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electron </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𝑒𝑙𝑒𝑐𝑟𝑡𝑜𝑛</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b="1" i="1">
                                    <a:solidFill>
                                      <a:srgbClr val="984806"/>
                                    </a:solidFill>
                                    <a:effectLst/>
                                    <a:latin typeface="Cambria Math" panose="02040503050406030204" pitchFamily="18" charset="0"/>
                                    <a:ea typeface="Calibri" panose="020F0502020204030204" pitchFamily="34" charset="0"/>
                                    <a:cs typeface="Times New Roman" panose="02020603050405020304" pitchFamily="18" charset="0"/>
                                  </a:rPr>
                                  <m:t>𝐯</m:t>
                                </m:r>
                              </m:e>
                              <m:sup>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sub>
                        </m:sSub>
                      </m:num>
                      <m:den>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𝐯</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rad>
                      <m:radPr>
                        <m:degHide m:val="on"/>
                        <m:ctrlP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𝑘𝐸</m:t>
                            </m:r>
                          </m:num>
                          <m:den>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𝑚</m:t>
                            </m:r>
                          </m:den>
                        </m:f>
                      </m:e>
                    </m:rad>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rad>
                      <m:radPr>
                        <m:degHide m:val="on"/>
                        <m:ctrlP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4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24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en-US" sz="24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r>
                              <a:rPr lang="en-US" sz="2400" i="1" baseline="30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aseline="30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19</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𝑘𝑔</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sSup>
                                  <m:sSupPr>
                                    <m:ctrlP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𝑚</m:t>
                                    </m:r>
                                  </m:e>
                                  <m:sup>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𝑠</m:t>
                                </m:r>
                              </m:e>
                              <m:sup>
                                <m:r>
                                  <a:rPr lang="en-US" sz="24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9</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1095</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31</m:t>
                                </m:r>
                              </m:sup>
                            </m:sSup>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𝑘𝑔</m:t>
                            </m:r>
                          </m:den>
                        </m:f>
                      </m:e>
                    </m:rad>
                    <m:r>
                      <a:rPr lang="en-US" sz="2400" b="1"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4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𝐯</m:t>
                    </m:r>
                  </m:oMath>
                </a14:m>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5.3 x 10</a:t>
                </a:r>
                <a:r>
                  <a:rPr lang="en-US" sz="2400" baseline="30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5</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ms</a:t>
                </a:r>
                <a:r>
                  <a:rPr lang="en-US" sz="2400" baseline="30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5000"/>
                  </a:lnSpc>
                  <a:spcBef>
                    <a:spcPts val="0"/>
                  </a:spcBef>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1015" y="126608"/>
                <a:ext cx="11816862" cy="6527409"/>
              </a:xfrm>
              <a:blipFill>
                <a:blip r:embed="rId3"/>
                <a:stretch>
                  <a:fillRect l="-826" t="-373" r="-774"/>
                </a:stretch>
              </a:blipFill>
            </p:spPr>
            <p:txBody>
              <a:bodyPr/>
              <a:lstStyle/>
              <a:p>
                <a:r>
                  <a:rPr lang="en-US">
                    <a:noFill/>
                  </a:rPr>
                  <a:t> </a:t>
                </a:r>
              </a:p>
            </p:txBody>
          </p:sp>
        </mc:Fallback>
      </mc:AlternateContent>
    </p:spTree>
    <p:extLst>
      <p:ext uri="{BB962C8B-B14F-4D97-AF65-F5344CB8AC3E}">
        <p14:creationId xmlns:p14="http://schemas.microsoft.com/office/powerpoint/2010/main" val="2264111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8855"/>
            <a:ext cx="10515600" cy="746222"/>
          </a:xfrm>
        </p:spPr>
        <p:txBody>
          <a:bodyPr>
            <a:normAutofit fontScale="90000"/>
          </a:bodyPr>
          <a:lstStyle/>
          <a:p>
            <a:pPr marL="11430" marR="0" indent="-6350">
              <a:lnSpc>
                <a:spcPct val="107000"/>
              </a:lnSpc>
              <a:spcBef>
                <a:spcPts val="0"/>
              </a:spcBef>
              <a:spcAft>
                <a:spcPts val="790"/>
              </a:spcAft>
            </a:pP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Electromagnetic Radiation </a:t>
            </a:r>
            <a:endParaRPr lang="en-US" dirty="0"/>
          </a:p>
        </p:txBody>
      </p:sp>
      <p:sp>
        <p:nvSpPr>
          <p:cNvPr id="3" name="Content Placeholder 2"/>
          <p:cNvSpPr>
            <a:spLocks noGrp="1"/>
          </p:cNvSpPr>
          <p:nvPr>
            <p:ph idx="1"/>
          </p:nvPr>
        </p:nvSpPr>
        <p:spPr>
          <a:xfrm>
            <a:off x="838200" y="1055077"/>
            <a:ext cx="10515600" cy="5121886"/>
          </a:xfrm>
        </p:spPr>
        <p:txBody>
          <a:bodyPr>
            <a:normAutofit fontScale="92500"/>
          </a:bodyPr>
          <a:lstStyle/>
          <a:p>
            <a:pPr marL="342900" lvl="0" indent="-342900" algn="just" fontAlgn="base">
              <a:lnSpc>
                <a:spcPct val="93000"/>
              </a:lnSpc>
              <a:spcBef>
                <a:spcPts val="0"/>
              </a:spcBef>
              <a:spcAft>
                <a:spcPts val="785"/>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Classical physics says matter made up of particles, energy travels in waves </a:t>
            </a: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93000"/>
              </a:lnSpc>
              <a:spcBef>
                <a:spcPts val="0"/>
              </a:spcBef>
              <a:spcAft>
                <a:spcPts val="785"/>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Electromagnetic Radiation is radiant energy, both visible and invisible </a:t>
            </a: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93000"/>
              </a:lnSpc>
              <a:spcBef>
                <a:spcPts val="0"/>
              </a:spcBef>
              <a:spcAft>
                <a:spcPts val="785"/>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Electromagnetic radiation travels in waves </a:t>
            </a: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93000"/>
              </a:lnSpc>
              <a:spcBef>
                <a:spcPts val="0"/>
              </a:spcBef>
              <a:spcAft>
                <a:spcPts val="785"/>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All waves are characterized by their velocity, wavelength, amplitude, and the number of waves that pass a point in a given time.</a:t>
            </a:r>
          </a:p>
          <a:p>
            <a:pPr marR="0" lvl="0" algn="just" fontAlgn="base">
              <a:lnSpc>
                <a:spcPct val="93000"/>
              </a:lnSpc>
              <a:spcBef>
                <a:spcPts val="0"/>
              </a:spcBef>
              <a:spcAft>
                <a:spcPts val="785"/>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The </a:t>
            </a:r>
            <a:r>
              <a:rPr lang="en-US" sz="24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wavelength </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of electromagnetic radiation has the symbol </a:t>
            </a:r>
            <a:r>
              <a:rPr lang="el-GR" sz="24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λ</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p>
          <a:p>
            <a:pPr marR="0" lvl="0" algn="just" fontAlgn="base">
              <a:lnSpc>
                <a:spcPct val="93000"/>
              </a:lnSpc>
              <a:spcBef>
                <a:spcPts val="0"/>
              </a:spcBef>
              <a:spcAft>
                <a:spcPts val="785"/>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Wavelength is the distance from the top (crest) of one wave to the top of the next wave.  </a:t>
            </a:r>
          </a:p>
          <a:p>
            <a:pPr marR="0" lvl="0" algn="just" fontAlgn="base">
              <a:lnSpc>
                <a:spcPct val="93000"/>
              </a:lnSpc>
              <a:spcBef>
                <a:spcPts val="0"/>
              </a:spcBef>
              <a:spcAft>
                <a:spcPts val="785"/>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Measured in units of distance such as</a:t>
            </a:r>
            <a:r>
              <a:rPr lang="en-US" sz="24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m, cm, Å</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p>
          <a:p>
            <a:pPr marR="0" lvl="0" algn="just" fontAlgn="base">
              <a:lnSpc>
                <a:spcPct val="93000"/>
              </a:lnSpc>
              <a:spcBef>
                <a:spcPts val="0"/>
              </a:spcBef>
              <a:spcAft>
                <a:spcPts val="785"/>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1 Å = 1 x 10</a:t>
            </a:r>
            <a:r>
              <a:rPr lang="en-US" sz="2400" baseline="300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-10</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m = 1 x 10</a:t>
            </a:r>
            <a:r>
              <a:rPr lang="en-US" sz="2400" baseline="300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-8</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cm </a:t>
            </a:r>
          </a:p>
          <a:p>
            <a:pPr marR="0" lvl="0" algn="just" fontAlgn="base">
              <a:lnSpc>
                <a:spcPct val="93000"/>
              </a:lnSpc>
              <a:spcBef>
                <a:spcPts val="0"/>
              </a:spcBef>
              <a:spcAft>
                <a:spcPts val="785"/>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The </a:t>
            </a:r>
            <a:r>
              <a:rPr lang="en-US" sz="24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frequency</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of electromagnetic radiation has the symbol </a:t>
            </a:r>
            <a:r>
              <a:rPr lang="el-GR" sz="24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υ</a:t>
            </a:r>
            <a:endParaRPr lang="en-US" sz="24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endParaRPr>
          </a:p>
          <a:p>
            <a:pPr marR="0" lvl="0" algn="just" fontAlgn="base">
              <a:lnSpc>
                <a:spcPct val="93000"/>
              </a:lnSpc>
              <a:spcBef>
                <a:spcPts val="0"/>
              </a:spcBef>
              <a:spcAft>
                <a:spcPts val="785"/>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Frequency is the number of crests or troughs that pass a given point per second. </a:t>
            </a:r>
          </a:p>
          <a:p>
            <a:pPr marR="0" lvl="0" algn="just" fontAlgn="base">
              <a:lnSpc>
                <a:spcPct val="93000"/>
              </a:lnSpc>
              <a:spcBef>
                <a:spcPts val="0"/>
              </a:spcBef>
              <a:spcAft>
                <a:spcPts val="785"/>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Measured in units of  </a:t>
            </a:r>
            <a:r>
              <a:rPr lang="en-US" sz="2400" dirty="0">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Hz</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(Hertz) (Cycle / Second). [ 1/ Time].  </a:t>
            </a:r>
            <a:r>
              <a:rPr lang="en-US" sz="24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S</a:t>
            </a:r>
            <a:r>
              <a:rPr lang="en-US" sz="2400" baseline="300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-1</a:t>
            </a:r>
          </a:p>
          <a:p>
            <a:pPr marL="342900" marR="0" lvl="0" indent="-342900" algn="just" fontAlgn="base">
              <a:lnSpc>
                <a:spcPct val="93000"/>
              </a:lnSpc>
              <a:spcBef>
                <a:spcPts val="0"/>
              </a:spcBef>
              <a:spcAft>
                <a:spcPts val="785"/>
              </a:spcAft>
              <a:buClr>
                <a:srgbClr val="FEB80A"/>
              </a:buClr>
              <a:buSzPts val="2450"/>
              <a:buFont typeface="Wingdings" panose="05000000000000000000" pitchFamily="2" charset="2"/>
              <a:buChar char=""/>
            </a:pPr>
            <a:endParaRPr lang="en-US" sz="18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endParaRPr>
          </a:p>
          <a:p>
            <a:pPr marL="0" marR="0" lvl="0" indent="0" algn="just" fontAlgn="base">
              <a:lnSpc>
                <a:spcPct val="93000"/>
              </a:lnSpc>
              <a:spcBef>
                <a:spcPts val="0"/>
              </a:spcBef>
              <a:spcAft>
                <a:spcPts val="785"/>
              </a:spcAft>
              <a:buClr>
                <a:srgbClr val="FEB80A"/>
              </a:buClr>
              <a:buSzPts val="2450"/>
              <a:buNone/>
            </a:pPr>
            <a:endParaRPr lang="en-US" sz="18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3869385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8812" y="330591"/>
                <a:ext cx="11802794" cy="6527409"/>
              </a:xfrm>
            </p:spPr>
            <p:txBody>
              <a:bodyPr>
                <a:noAutofit/>
              </a:bodyPr>
              <a:lstStyle/>
              <a:p>
                <a:pPr marL="323850">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The spectrum of the hydrogen atom</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a:lnSpc>
                    <a:spcPct val="115000"/>
                  </a:lnSpc>
                  <a:spcBef>
                    <a:spcPts val="0"/>
                  </a:spcBef>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transition energy ( E</a:t>
                </a:r>
                <a:r>
                  <a:rPr lang="en-US" sz="24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)of an electron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jumpin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the hydrogen atom is the energy difference between an initial state I and the final state II thus: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23850">
                  <a:lnSpc>
                    <a:spcPct val="115000"/>
                  </a:lnSpc>
                  <a:spcBef>
                    <a:spcPts val="0"/>
                  </a:spcBef>
                </a:pPr>
                <a:r>
                  <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E</a:t>
                </a:r>
                <a:r>
                  <a:rPr lang="en-US" sz="2400" b="1" baseline="-25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a:t>
                </a:r>
                <a:r>
                  <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 E</a:t>
                </a:r>
                <a:r>
                  <a:rPr lang="en-US" sz="2400" b="1" baseline="-25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II </a:t>
                </a:r>
                <a:r>
                  <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E</a:t>
                </a:r>
                <a:r>
                  <a:rPr lang="en-US" sz="2400" b="1" baseline="-25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a:t>
                </a:r>
                <a:r>
                  <a:rPr lang="en-US" sz="2400" b="1" baseline="-25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23850">
                  <a:lnSpc>
                    <a:spcPct val="115000"/>
                  </a:lnSpc>
                  <a:spcBef>
                    <a:spcPts val="0"/>
                  </a:spcBef>
                </a:pPr>
                <a:r>
                  <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E</a:t>
                </a:r>
                <a:r>
                  <a:rPr lang="en-US" sz="2400" b="1" baseline="-25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𝜋</m:t>
                            </m:r>
                          </m:e>
                          <m:sup>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sSub>
                          <m:sSubPr>
                            <m:ctrlP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e>
                          <m:sub>
                            <m: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𝑒</m:t>
                            </m:r>
                          </m:sub>
                        </m:sSub>
                        <m:sSup>
                          <m:sSupPr>
                            <m:ctrlP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2400">
                                <a:solidFill>
                                  <a:srgbClr val="000000"/>
                                </a:solidFill>
                                <a:effectLst/>
                                <a:latin typeface="Cambria Math" panose="02040503050406030204" pitchFamily="18" charset="0"/>
                                <a:ea typeface="Calibri" panose="020F0502020204030204" pitchFamily="34" charset="0"/>
                                <a:cs typeface="Arial" panose="020B0604020202020204" pitchFamily="34" charset="0"/>
                              </a:rPr>
                              <m:t>e</m:t>
                            </m:r>
                          </m:e>
                          <m:sup>
                            <m: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sup>
                        </m:sSup>
                      </m:num>
                      <m:den>
                        <m:sSup>
                          <m:sSupPr>
                            <m:ctrlP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sSub>
                              <m:sSubPr>
                                <m:ctrlP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𝐼𝐼</m:t>
                                </m:r>
                              </m:sub>
                            </m:sSub>
                          </m:e>
                          <m:sup>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h</m:t>
                            </m:r>
                          </m:e>
                          <m:sup>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𝜋</m:t>
                            </m:r>
                          </m:e>
                          <m:sup>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sSub>
                          <m:sSubPr>
                            <m:ctrlP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e>
                          <m:sub>
                            <m: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𝑒</m:t>
                            </m:r>
                          </m:sub>
                        </m:sSub>
                        <m:sSup>
                          <m:sSupPr>
                            <m:ctrlP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2400">
                                <a:solidFill>
                                  <a:srgbClr val="000000"/>
                                </a:solidFill>
                                <a:effectLst/>
                                <a:latin typeface="Cambria Math" panose="02040503050406030204" pitchFamily="18" charset="0"/>
                                <a:ea typeface="Calibri" panose="020F0502020204030204" pitchFamily="34" charset="0"/>
                                <a:cs typeface="Arial" panose="020B0604020202020204" pitchFamily="34" charset="0"/>
                              </a:rPr>
                              <m:t>e</m:t>
                            </m:r>
                          </m:e>
                          <m:sup>
                            <m: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sup>
                        </m:sSup>
                      </m:num>
                      <m:den>
                        <m:sSup>
                          <m:sSupPr>
                            <m:ctrlP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sSub>
                              <m:sSubPr>
                                <m:ctrlP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𝐼</m:t>
                                </m:r>
                              </m:sub>
                            </m:sSub>
                          </m:e>
                          <m:sup>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h</m:t>
                            </m:r>
                          </m:e>
                          <m:sup>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m:t>
                    </m:r>
                  </m:oMath>
                </a14:m>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23850">
                  <a:lnSpc>
                    <a:spcPct val="115000"/>
                  </a:lnSpc>
                  <a:spcBef>
                    <a:spcPts val="0"/>
                  </a:spcBef>
                </a:pPr>
                <a:r>
                  <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E</a:t>
                </a:r>
                <a:r>
                  <a:rPr lang="en-US" sz="2400" b="1" baseline="-25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𝜋</m:t>
                            </m:r>
                          </m:e>
                          <m:sup>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sSub>
                          <m:sSubPr>
                            <m:ctrlP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e>
                          <m:sub>
                            <m: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𝑒</m:t>
                            </m:r>
                          </m:sub>
                        </m:sSub>
                        <m:sSup>
                          <m:sSupPr>
                            <m:ctrlP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2400">
                                <a:solidFill>
                                  <a:srgbClr val="000000"/>
                                </a:solidFill>
                                <a:effectLst/>
                                <a:latin typeface="Cambria Math" panose="02040503050406030204" pitchFamily="18" charset="0"/>
                                <a:ea typeface="Calibri" panose="020F0502020204030204" pitchFamily="34" charset="0"/>
                                <a:cs typeface="Arial" panose="020B0604020202020204" pitchFamily="34" charset="0"/>
                              </a:rPr>
                              <m:t>e</m:t>
                            </m:r>
                          </m:e>
                          <m:sup>
                            <m: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sup>
                        </m:sSup>
                      </m:num>
                      <m:den>
                        <m:sSup>
                          <m:sSupPr>
                            <m:ctrlP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h</m:t>
                            </m:r>
                          </m:e>
                          <m:sup>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sSup>
                          <m:sSupPr>
                            <m:ctrlP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sSub>
                              <m:sSubPr>
                                <m:ctrlP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𝐼</m:t>
                                </m:r>
                              </m:sub>
                            </m:sSub>
                          </m:e>
                          <m:sup>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sSup>
                          <m:sSupPr>
                            <m:ctrlP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sSub>
                              <m:sSubPr>
                                <m:ctrlP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𝐼𝐼</m:t>
                                </m:r>
                              </m:sub>
                            </m:sSub>
                          </m:e>
                          <m:sup>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95250" indent="0">
                  <a:lnSpc>
                    <a:spcPct val="115000"/>
                  </a:lnSpc>
                  <a:spcBef>
                    <a:spcPts val="0"/>
                  </a:spcBef>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23850">
                  <a:lnSpc>
                    <a:spcPct val="115000"/>
                  </a:lnSpc>
                  <a:spcBef>
                    <a:spcPts val="0"/>
                  </a:spcBef>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Replacing </a:t>
                </a:r>
                <a:r>
                  <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E</a:t>
                </a:r>
                <a:r>
                  <a:rPr lang="en-US" sz="2400" b="1" baseline="-25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with its equivalent frequency of light from last Eq., we have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95250" indent="0">
                  <a:lnSpc>
                    <a:spcPct val="115000"/>
                  </a:lnSpc>
                  <a:spcBef>
                    <a:spcPts val="0"/>
                  </a:spcBef>
                  <a:buNone/>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a:lnSpc>
                    <a:spcPct val="115000"/>
                  </a:lnSpc>
                  <a:spcBef>
                    <a:spcPts val="0"/>
                  </a:spcBef>
                </a:pPr>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ʋ</a:t>
                </a:r>
                <a:r>
                  <a:rPr lang="en-US" sz="2400" b="1" baseline="-25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𝜋</m:t>
                            </m:r>
                          </m:e>
                          <m:sup>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sSub>
                          <m:sSubPr>
                            <m:ctrlP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e>
                          <m:sub>
                            <m: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𝑒</m:t>
                            </m:r>
                          </m:sub>
                        </m:sSub>
                        <m:sSup>
                          <m:sSupPr>
                            <m:ctrlP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2400">
                                <a:solidFill>
                                  <a:srgbClr val="000000"/>
                                </a:solidFill>
                                <a:effectLst/>
                                <a:latin typeface="Cambria Math" panose="02040503050406030204" pitchFamily="18" charset="0"/>
                                <a:ea typeface="Calibri" panose="020F0502020204030204" pitchFamily="34" charset="0"/>
                                <a:cs typeface="Arial" panose="020B0604020202020204" pitchFamily="34" charset="0"/>
                              </a:rPr>
                              <m:t>e</m:t>
                            </m:r>
                          </m:e>
                          <m:sup>
                            <m: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sup>
                        </m:sSup>
                      </m:num>
                      <m:den>
                        <m:sSup>
                          <m:sSupPr>
                            <m:ctrlP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h</m:t>
                            </m:r>
                          </m:e>
                          <m:sup>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den>
                    </m:f>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sSup>
                          <m:sSupPr>
                            <m:ctrlP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sSub>
                              <m:sSubPr>
                                <m:ctrlP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𝐼</m:t>
                                </m:r>
                              </m:sub>
                            </m:sSub>
                          </m:e>
                          <m:sup>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sSup>
                          <m:sSupPr>
                            <m:ctrlP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sSub>
                              <m:sSubPr>
                                <m:ctrlP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𝐼𝐼</m:t>
                                </m:r>
                              </m:sub>
                            </m:sSub>
                          </m:e>
                          <m:sup>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………30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8812" y="330591"/>
                <a:ext cx="11802794" cy="6527409"/>
              </a:xfrm>
              <a:blipFill>
                <a:blip r:embed="rId2"/>
                <a:stretch>
                  <a:fillRect l="-826" t="-934"/>
                </a:stretch>
              </a:blipFill>
            </p:spPr>
            <p:txBody>
              <a:bodyPr/>
              <a:lstStyle/>
              <a:p>
                <a:r>
                  <a:rPr lang="en-US">
                    <a:noFill/>
                  </a:rPr>
                  <a:t> </a:t>
                </a:r>
              </a:p>
            </p:txBody>
          </p:sp>
        </mc:Fallback>
      </mc:AlternateContent>
    </p:spTree>
    <p:extLst>
      <p:ext uri="{BB962C8B-B14F-4D97-AF65-F5344CB8AC3E}">
        <p14:creationId xmlns:p14="http://schemas.microsoft.com/office/powerpoint/2010/main" val="523510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23556" y="295423"/>
            <a:ext cx="11408898" cy="7565884"/>
          </a:xfrm>
          <a:prstGeom prst="rect">
            <a:avLst/>
          </a:prstGeom>
        </p:spPr>
      </p:pic>
    </p:spTree>
    <p:extLst>
      <p:ext uri="{BB962C8B-B14F-4D97-AF65-F5344CB8AC3E}">
        <p14:creationId xmlns:p14="http://schemas.microsoft.com/office/powerpoint/2010/main" val="3262341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7287" y="267286"/>
                <a:ext cx="11690252" cy="6386732"/>
              </a:xfrm>
            </p:spPr>
            <p:txBody>
              <a:bodyPr>
                <a:normAutofit lnSpcReduction="10000"/>
              </a:bodyPr>
              <a:lstStyle/>
              <a:p>
                <a:pPr marL="342900" marR="300990" lvl="0" indent="-342900" fontAlgn="base">
                  <a:lnSpc>
                    <a:spcPct val="93000"/>
                  </a:lnSpc>
                  <a:spcBef>
                    <a:spcPts val="0"/>
                  </a:spcBef>
                  <a:spcAft>
                    <a:spcPts val="785"/>
                  </a:spcAft>
                  <a:buClr>
                    <a:srgbClr val="FEB80A"/>
                  </a:buClr>
                  <a:buSzPts val="230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The Rydberg equation is an empirical equation that relates the wavelengths of the lines in the hydrogen spectrum. </a:t>
                </a:r>
                <a:endParaRPr lang="en-US" sz="2400" dirty="0">
                  <a:latin typeface="Times New Roman" panose="02020603050405020304" pitchFamily="18" charset="0"/>
                  <a:cs typeface="Times New Roman" panose="02020603050405020304" pitchFamily="18" charset="0"/>
                </a:endParaRPr>
              </a:p>
              <a:p>
                <a14:m>
                  <m:oMath xmlns:m="http://schemas.openxmlformats.org/officeDocument/2006/math">
                    <m:f>
                      <m:fPr>
                        <m:ctrlPr>
                          <a:rPr lang="en-US" sz="3600" b="1" i="1" smtClean="0">
                            <a:solidFill>
                              <a:srgbClr val="0070C0"/>
                            </a:solidFill>
                            <a:latin typeface="Cambria Math" panose="02040503050406030204" pitchFamily="18" charset="0"/>
                            <a:ea typeface="Times New Roman" panose="02020603050405020304" pitchFamily="18" charset="0"/>
                            <a:cs typeface="Arial" panose="020B0604020202020204" pitchFamily="34" charset="0"/>
                          </a:rPr>
                        </m:ctrlPr>
                      </m:fPr>
                      <m:num>
                        <m:r>
                          <a:rPr lang="en-US" sz="3600" b="1" i="1" smtClean="0">
                            <a:solidFill>
                              <a:srgbClr val="0070C0"/>
                            </a:solidFill>
                            <a:latin typeface="Cambria Math" panose="02040503050406030204" pitchFamily="18" charset="0"/>
                            <a:ea typeface="Times New Roman" panose="02020603050405020304" pitchFamily="18" charset="0"/>
                            <a:cs typeface="Arial" panose="020B0604020202020204" pitchFamily="34" charset="0"/>
                          </a:rPr>
                          <m:t>𝟏</m:t>
                        </m:r>
                      </m:num>
                      <m:den>
                        <m:r>
                          <a:rPr lang="en-US" sz="3600" b="1" i="1">
                            <a:solidFill>
                              <a:srgbClr val="0070C0"/>
                            </a:solidFill>
                            <a:latin typeface="Cambria Math" panose="02040503050406030204" pitchFamily="18" charset="0"/>
                            <a:ea typeface="Times New Roman" panose="02020603050405020304" pitchFamily="18" charset="0"/>
                            <a:cs typeface="Arial" panose="020B0604020202020204" pitchFamily="34" charset="0"/>
                          </a:rPr>
                          <m:t>𝝀</m:t>
                        </m:r>
                      </m:den>
                    </m:f>
                  </m:oMath>
                </a14:m>
                <a:r>
                  <a:rPr lang="en-US" sz="3600" b="1" dirty="0">
                    <a:solidFill>
                      <a:srgbClr val="0070C0"/>
                    </a:solidFill>
                    <a:latin typeface="Times New Roman" panose="02020603050405020304" pitchFamily="18" charset="0"/>
                    <a:cs typeface="Times New Roman" panose="02020603050405020304" pitchFamily="18" charset="0"/>
                  </a:rPr>
                  <a:t> = R</a:t>
                </a:r>
                <a:r>
                  <a:rPr lang="en-US" sz="3600" b="1" baseline="-25000" dirty="0">
                    <a:solidFill>
                      <a:srgbClr val="0070C0"/>
                    </a:solidFill>
                    <a:latin typeface="Times New Roman" panose="02020603050405020304" pitchFamily="18" charset="0"/>
                    <a:cs typeface="Times New Roman" panose="02020603050405020304" pitchFamily="18" charset="0"/>
                  </a:rPr>
                  <a:t>H</a:t>
                </a:r>
                <a:r>
                  <a:rPr lang="en-US" sz="3600" b="1" dirty="0">
                    <a:solidFill>
                      <a:srgbClr val="0070C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3600" b="1" i="1">
                            <a:solidFill>
                              <a:srgbClr val="0070C0"/>
                            </a:solidFill>
                            <a:latin typeface="Cambria Math" panose="02040503050406030204" pitchFamily="18" charset="0"/>
                            <a:ea typeface="Times New Roman" panose="02020603050405020304" pitchFamily="18" charset="0"/>
                            <a:cs typeface="Arial" panose="020B0604020202020204" pitchFamily="34" charset="0"/>
                          </a:rPr>
                        </m:ctrlPr>
                      </m:fPr>
                      <m:num>
                        <m:r>
                          <a:rPr lang="en-US" sz="3600" b="1" i="1" smtClean="0">
                            <a:solidFill>
                              <a:srgbClr val="0070C0"/>
                            </a:solidFill>
                            <a:latin typeface="Cambria Math" panose="02040503050406030204" pitchFamily="18" charset="0"/>
                            <a:ea typeface="Times New Roman" panose="02020603050405020304" pitchFamily="18" charset="0"/>
                            <a:cs typeface="Arial" panose="020B0604020202020204" pitchFamily="34" charset="0"/>
                          </a:rPr>
                          <m:t>𝟏</m:t>
                        </m:r>
                      </m:num>
                      <m:den>
                        <m:r>
                          <a:rPr lang="en-US" sz="3600" b="1" i="1" smtClean="0">
                            <a:solidFill>
                              <a:srgbClr val="0070C0"/>
                            </a:solidFill>
                            <a:latin typeface="Cambria Math" panose="02040503050406030204" pitchFamily="18" charset="0"/>
                            <a:ea typeface="Times New Roman" panose="02020603050405020304" pitchFamily="18" charset="0"/>
                            <a:cs typeface="Arial" panose="020B0604020202020204" pitchFamily="34" charset="0"/>
                          </a:rPr>
                          <m:t>𝒏</m:t>
                        </m:r>
                        <m:r>
                          <a:rPr lang="en-US" sz="3600" b="1" i="1" baseline="-25000" smtClean="0">
                            <a:solidFill>
                              <a:srgbClr val="0070C0"/>
                            </a:solidFill>
                            <a:latin typeface="Cambria Math" panose="02040503050406030204" pitchFamily="18" charset="0"/>
                            <a:ea typeface="Times New Roman" panose="02020603050405020304" pitchFamily="18" charset="0"/>
                            <a:cs typeface="Arial" panose="020B0604020202020204" pitchFamily="34" charset="0"/>
                          </a:rPr>
                          <m:t>𝟏</m:t>
                        </m:r>
                        <m:r>
                          <a:rPr lang="en-US" sz="3600" b="1" i="1" baseline="30000" smtClean="0">
                            <a:solidFill>
                              <a:srgbClr val="0070C0"/>
                            </a:solidFill>
                            <a:latin typeface="Cambria Math" panose="02040503050406030204" pitchFamily="18" charset="0"/>
                            <a:ea typeface="Times New Roman" panose="02020603050405020304" pitchFamily="18" charset="0"/>
                            <a:cs typeface="Arial" panose="020B0604020202020204" pitchFamily="34" charset="0"/>
                          </a:rPr>
                          <m:t>𝟐</m:t>
                        </m:r>
                      </m:den>
                    </m:f>
                  </m:oMath>
                </a14:m>
                <a:r>
                  <a:rPr lang="en-US" sz="3600" b="1" dirty="0">
                    <a:solidFill>
                      <a:srgbClr val="0070C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3600" b="1" i="1">
                            <a:solidFill>
                              <a:srgbClr val="0070C0"/>
                            </a:solidFill>
                            <a:latin typeface="Cambria Math" panose="02040503050406030204" pitchFamily="18" charset="0"/>
                            <a:ea typeface="Times New Roman" panose="02020603050405020304" pitchFamily="18" charset="0"/>
                            <a:cs typeface="Arial" panose="020B0604020202020204" pitchFamily="34" charset="0"/>
                          </a:rPr>
                        </m:ctrlPr>
                      </m:fPr>
                      <m:num>
                        <m:r>
                          <a:rPr lang="en-US" sz="3600" b="1" i="1" smtClean="0">
                            <a:solidFill>
                              <a:srgbClr val="0070C0"/>
                            </a:solidFill>
                            <a:latin typeface="Cambria Math" panose="02040503050406030204" pitchFamily="18" charset="0"/>
                            <a:ea typeface="Times New Roman" panose="02020603050405020304" pitchFamily="18" charset="0"/>
                            <a:cs typeface="Arial" panose="020B0604020202020204" pitchFamily="34" charset="0"/>
                          </a:rPr>
                          <m:t>𝟏</m:t>
                        </m:r>
                      </m:num>
                      <m:den>
                        <m:r>
                          <a:rPr lang="en-US" sz="3600" b="1" i="1" smtClean="0">
                            <a:solidFill>
                              <a:srgbClr val="0070C0"/>
                            </a:solidFill>
                            <a:latin typeface="Cambria Math" panose="02040503050406030204" pitchFamily="18" charset="0"/>
                            <a:ea typeface="Times New Roman" panose="02020603050405020304" pitchFamily="18" charset="0"/>
                            <a:cs typeface="Arial" panose="020B0604020202020204" pitchFamily="34" charset="0"/>
                          </a:rPr>
                          <m:t>𝒏</m:t>
                        </m:r>
                        <m:r>
                          <a:rPr lang="en-US" sz="3600" b="1" i="1" smtClean="0">
                            <a:solidFill>
                              <a:srgbClr val="0070C0"/>
                            </a:solidFill>
                            <a:latin typeface="Cambria Math" panose="02040503050406030204" pitchFamily="18" charset="0"/>
                            <a:ea typeface="Times New Roman" panose="02020603050405020304" pitchFamily="18" charset="0"/>
                            <a:cs typeface="Arial" panose="020B0604020202020204" pitchFamily="34" charset="0"/>
                          </a:rPr>
                          <m:t> </m:t>
                        </m:r>
                        <m:r>
                          <a:rPr lang="en-US" sz="3600" b="1" i="1" baseline="-25000" smtClean="0">
                            <a:solidFill>
                              <a:srgbClr val="0070C0"/>
                            </a:solidFill>
                            <a:latin typeface="Cambria Math" panose="02040503050406030204" pitchFamily="18" charset="0"/>
                            <a:ea typeface="Times New Roman" panose="02020603050405020304" pitchFamily="18" charset="0"/>
                            <a:cs typeface="Arial" panose="020B0604020202020204" pitchFamily="34" charset="0"/>
                          </a:rPr>
                          <m:t>𝟐</m:t>
                        </m:r>
                        <m:r>
                          <a:rPr lang="en-US" sz="3600" b="1" i="1" baseline="30000" smtClean="0">
                            <a:solidFill>
                              <a:srgbClr val="0070C0"/>
                            </a:solidFill>
                            <a:latin typeface="Cambria Math" panose="02040503050406030204" pitchFamily="18" charset="0"/>
                            <a:ea typeface="Times New Roman" panose="02020603050405020304" pitchFamily="18" charset="0"/>
                            <a:cs typeface="Arial" panose="020B0604020202020204" pitchFamily="34" charset="0"/>
                          </a:rPr>
                          <m:t>𝟐</m:t>
                        </m:r>
                      </m:den>
                    </m:f>
                  </m:oMath>
                </a14:m>
                <a:r>
                  <a:rPr lang="en-US" sz="3600" b="1" dirty="0">
                    <a:solidFill>
                      <a:srgbClr val="0070C0"/>
                    </a:solidFill>
                    <a:latin typeface="Times New Roman" panose="02020603050405020304" pitchFamily="18" charset="0"/>
                    <a:cs typeface="Times New Roman" panose="02020603050405020304" pitchFamily="18" charset="0"/>
                  </a:rPr>
                  <a:t> ]</a:t>
                </a:r>
              </a:p>
              <a:p>
                <a:endParaRPr lang="en-US" sz="3600" b="1" dirty="0">
                  <a:solidFill>
                    <a:srgbClr val="0070C0"/>
                  </a:solidFill>
                  <a:latin typeface="Times New Roman" panose="02020603050405020304" pitchFamily="18" charset="0"/>
                  <a:cs typeface="Times New Roman" panose="02020603050405020304" pitchFamily="18" charset="0"/>
                </a:endParaRPr>
              </a:p>
              <a:p>
                <a:pPr marL="50165" marR="0">
                  <a:lnSpc>
                    <a:spcPct val="107000"/>
                  </a:lnSpc>
                  <a:spcBef>
                    <a:spcPts val="0"/>
                  </a:spcBef>
                  <a:spcAft>
                    <a:spcPts val="1055"/>
                  </a:spcAft>
                </a:pPr>
                <a:r>
                  <a:rPr lang="en-US" sz="2400" dirty="0">
                    <a:latin typeface="Times New Roman" panose="02020603050405020304" pitchFamily="18" charset="0"/>
                    <a:cs typeface="Times New Roman" panose="02020603050405020304" pitchFamily="18" charset="0"/>
                  </a:rPr>
                  <a:t>R</a:t>
                </a:r>
                <a:r>
                  <a:rPr lang="en-US" sz="2400" baseline="-25000" dirty="0">
                    <a:latin typeface="Times New Roman" panose="02020603050405020304" pitchFamily="18" charset="0"/>
                    <a:cs typeface="Times New Roman" panose="02020603050405020304" pitchFamily="18" charset="0"/>
                  </a:rPr>
                  <a:t>H</a:t>
                </a:r>
                <a:r>
                  <a:rPr lang="en-US" sz="2400" b="1" baseline="-25000" dirty="0">
                    <a:solidFill>
                      <a:srgbClr val="0070C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is the Rydberg constant</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1305560" marR="125730" indent="-845820">
                  <a:lnSpc>
                    <a:spcPct val="142000"/>
                  </a:lnSpc>
                  <a:spcBef>
                    <a:spcPts val="0"/>
                  </a:spcBef>
                  <a:spcAft>
                    <a:spcPts val="0"/>
                  </a:spcAft>
                </a:pPr>
                <a:r>
                  <a:rPr lang="en-US" sz="2400" dirty="0">
                    <a:solidFill>
                      <a:prstClr val="black"/>
                    </a:solidFill>
                    <a:latin typeface="Times New Roman" panose="02020603050405020304" pitchFamily="18" charset="0"/>
                    <a:cs typeface="Times New Roman" panose="02020603050405020304" pitchFamily="18" charset="0"/>
                  </a:rPr>
                  <a:t>R</a:t>
                </a:r>
                <a:r>
                  <a:rPr lang="en-US" sz="2400" baseline="-25000" dirty="0">
                    <a:solidFill>
                      <a:prstClr val="black"/>
                    </a:solidFill>
                    <a:latin typeface="Times New Roman" panose="02020603050405020304" pitchFamily="18" charset="0"/>
                    <a:cs typeface="Times New Roman" panose="02020603050405020304" pitchFamily="18" charset="0"/>
                  </a:rPr>
                  <a:t>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1.097 </a:t>
                </a:r>
                <a:r>
                  <a:rPr lang="en-US" sz="2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10</a:t>
                </a:r>
                <a:r>
                  <a:rPr lang="en-US" sz="24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a:t>
                </a:r>
                <a:r>
                  <a:rPr lang="en-US" sz="24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marL="0" marR="0" indent="0">
                  <a:lnSpc>
                    <a:spcPct val="107000"/>
                  </a:lnSpc>
                  <a:spcBef>
                    <a:spcPts val="0"/>
                  </a:spcBef>
                  <a:spcAft>
                    <a:spcPts val="1055"/>
                  </a:spcAft>
                  <a:buNone/>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t>
                </a:r>
                <a:r>
                  <a:rPr lang="en-US" sz="2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&lt;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t>
                </a:r>
                <a:r>
                  <a:rPr lang="en-US" sz="2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marL="0" marR="0" indent="138430">
                  <a:lnSpc>
                    <a:spcPct val="107000"/>
                  </a:lnSpc>
                  <a:spcBef>
                    <a:spcPts val="0"/>
                  </a:spcBef>
                  <a:spcAft>
                    <a:spcPts val="1055"/>
                  </a:spcAft>
                </a:pPr>
                <a:r>
                  <a:rPr lang="en-US" sz="2400" dirty="0">
                    <a:solidFill>
                      <a:srgbClr val="000000"/>
                    </a:solidFill>
                    <a:latin typeface="Times New Roman" panose="02020603050405020304" pitchFamily="18" charset="0"/>
                    <a:ea typeface="Times New Roman" panose="02020603050405020304" pitchFamily="18" charset="0"/>
                  </a:rPr>
                  <a:t>n’s refer to the numbers of the energy levels</a:t>
                </a:r>
              </a:p>
              <a:p>
                <a:pPr marL="0" marR="0" indent="0">
                  <a:lnSpc>
                    <a:spcPct val="107000"/>
                  </a:lnSpc>
                  <a:spcBef>
                    <a:spcPts val="0"/>
                  </a:spcBef>
                  <a:spcAft>
                    <a:spcPts val="1055"/>
                  </a:spcAft>
                  <a:buNone/>
                </a:pPr>
                <a:r>
                  <a:rPr lang="en-US" sz="2400" dirty="0">
                    <a:solidFill>
                      <a:srgbClr val="000000"/>
                    </a:solidFill>
                    <a:latin typeface="Times New Roman" panose="02020603050405020304" pitchFamily="18" charset="0"/>
                    <a:ea typeface="Times New Roman" panose="02020603050405020304" pitchFamily="18" charset="0"/>
                  </a:rPr>
                  <a:t> in the emission spectrum of hydrogen.</a:t>
                </a:r>
              </a:p>
              <a:p>
                <a:pPr marL="0" marR="0" indent="0">
                  <a:lnSpc>
                    <a:spcPct val="107000"/>
                  </a:lnSpc>
                  <a:spcBef>
                    <a:spcPts val="0"/>
                  </a:spcBef>
                  <a:spcAft>
                    <a:spcPts val="1055"/>
                  </a:spcAft>
                  <a:buNone/>
                </a:pPr>
                <a:endParaRPr lang="en-US" sz="1000" dirty="0">
                  <a:solidFill>
                    <a:srgbClr val="000000"/>
                  </a:solidFill>
                  <a:latin typeface="Calibri" panose="020F0502020204030204" pitchFamily="34" charset="0"/>
                  <a:ea typeface="Times New Roman" panose="02020603050405020304" pitchFamily="18" charset="0"/>
                </a:endParaRPr>
              </a:p>
              <a:p>
                <a:pPr marL="0" marR="0" indent="0">
                  <a:lnSpc>
                    <a:spcPct val="107000"/>
                  </a:lnSpc>
                  <a:spcBef>
                    <a:spcPts val="0"/>
                  </a:spcBef>
                  <a:spcAft>
                    <a:spcPts val="1055"/>
                  </a:spcAft>
                  <a:buNone/>
                </a:pP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Figure 6: Each photon emitted by an excited hydrogen</a:t>
                </a:r>
              </a:p>
              <a:p>
                <a:pPr marL="0" marR="0" indent="0">
                  <a:lnSpc>
                    <a:spcPct val="107000"/>
                  </a:lnSpc>
                  <a:spcBef>
                    <a:spcPts val="0"/>
                  </a:spcBef>
                  <a:spcAft>
                    <a:spcPts val="1055"/>
                  </a:spcAft>
                  <a:buNone/>
                </a:pP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atom corresponds to a particular energy change in the</a:t>
                </a:r>
              </a:p>
              <a:p>
                <a:pPr marL="0" marR="0" indent="0">
                  <a:lnSpc>
                    <a:spcPct val="107000"/>
                  </a:lnSpc>
                  <a:spcBef>
                    <a:spcPts val="0"/>
                  </a:spcBef>
                  <a:spcAft>
                    <a:spcPts val="1055"/>
                  </a:spcAft>
                  <a:buNone/>
                </a:pP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hydrogen atom </a:t>
                </a: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7287" y="267286"/>
                <a:ext cx="11690252" cy="6386732"/>
              </a:xfrm>
              <a:blipFill>
                <a:blip r:embed="rId2"/>
                <a:stretch>
                  <a:fillRect l="-834" t="-1718"/>
                </a:stretch>
              </a:blipFill>
            </p:spPr>
            <p:txBody>
              <a:bodyPr/>
              <a:lstStyle/>
              <a:p>
                <a:r>
                  <a:rPr lang="en-US">
                    <a:noFill/>
                  </a:rPr>
                  <a:t> </a:t>
                </a:r>
              </a:p>
            </p:txBody>
          </p:sp>
        </mc:Fallback>
      </mc:AlternateContent>
      <p:pic>
        <p:nvPicPr>
          <p:cNvPr id="4" name="Picture 3"/>
          <p:cNvPicPr/>
          <p:nvPr/>
        </p:nvPicPr>
        <p:blipFill>
          <a:blip r:embed="rId3"/>
          <a:stretch>
            <a:fillRect/>
          </a:stretch>
        </p:blipFill>
        <p:spPr>
          <a:xfrm>
            <a:off x="7512147" y="815925"/>
            <a:ext cx="4445391" cy="5682761"/>
          </a:xfrm>
          <a:prstGeom prst="rect">
            <a:avLst/>
          </a:prstGeom>
        </p:spPr>
      </p:pic>
    </p:spTree>
    <p:extLst>
      <p:ext uri="{BB962C8B-B14F-4D97-AF65-F5344CB8AC3E}">
        <p14:creationId xmlns:p14="http://schemas.microsoft.com/office/powerpoint/2010/main" val="1405500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1015" y="281354"/>
                <a:ext cx="11844997" cy="6400800"/>
              </a:xfrm>
            </p:spPr>
            <p:txBody>
              <a:bodyPr/>
              <a:lstStyle/>
              <a:p>
                <a:pPr marL="0" lvl="0" indent="0">
                  <a:lnSpc>
                    <a:spcPct val="93000"/>
                  </a:lnSpc>
                  <a:spcBef>
                    <a:spcPts val="0"/>
                  </a:spcBef>
                  <a:spcAft>
                    <a:spcPts val="1945"/>
                  </a:spcAft>
                  <a:buClr>
                    <a:srgbClr val="FEB80A"/>
                  </a:buClr>
                  <a:buSzPts val="2300"/>
                  <a:buNone/>
                </a:pPr>
                <a:r>
                  <a:rPr lang="en-US" sz="24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Example 5: </a:t>
                </a:r>
              </a:p>
              <a:p>
                <a:pPr marL="0" algn="just">
                  <a:lnSpc>
                    <a:spcPct val="115000"/>
                  </a:lnSpc>
                  <a:spcBef>
                    <a:spcPts val="0"/>
                  </a:spcBef>
                </a:pPr>
                <a:r>
                  <a:rPr lang="en-US" dirty="0">
                    <a:solidFill>
                      <a:srgbClr val="000000"/>
                    </a:solidFill>
                    <a:latin typeface="Times New Roman" panose="02020603050405020304" pitchFamily="18" charset="0"/>
                    <a:ea typeface="Calibri" panose="020F0502020204030204" pitchFamily="34" charset="0"/>
                    <a:cs typeface="Arial" panose="020B0604020202020204" pitchFamily="34" charset="0"/>
                  </a:rPr>
                  <a:t>Calculate the wave number</a:t>
                </a:r>
                <a:r>
                  <a:rPr lang="en-US" sz="3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ῡ</a:t>
                </a:r>
                <a:r>
                  <a:rPr lang="en-US" sz="3600" baseline="-250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H</a:t>
                </a:r>
                <a:r>
                  <a:rPr lang="en-US" dirty="0">
                    <a:solidFill>
                      <a:srgbClr val="000000"/>
                    </a:solidFill>
                    <a:latin typeface="Times New Roman" panose="02020603050405020304" pitchFamily="18" charset="0"/>
                    <a:ea typeface="Calibri" panose="020F0502020204030204" pitchFamily="34" charset="0"/>
                    <a:cs typeface="Arial" panose="020B0604020202020204" pitchFamily="34" charset="0"/>
                  </a:rPr>
                  <a:t>) for (n=1) and (2, 3, 4)</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r>
                  <a:rPr lang="en-US" b="1" dirty="0">
                    <a:solidFill>
                      <a:srgbClr val="C00000"/>
                    </a:solidFill>
                    <a:latin typeface="Times New Roman" panose="02020603050405020304" pitchFamily="18" charset="0"/>
                    <a:ea typeface="Calibri" panose="020F0502020204030204" pitchFamily="34"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93000"/>
                  </a:lnSpc>
                  <a:spcBef>
                    <a:spcPts val="0"/>
                  </a:spcBef>
                  <a:spcAft>
                    <a:spcPts val="1945"/>
                  </a:spcAft>
                  <a:buClr>
                    <a:srgbClr val="FEB80A"/>
                  </a:buClr>
                  <a:buSzPts val="2300"/>
                  <a:buNone/>
                </a:pPr>
                <a:r>
                  <a:rPr lang="en-US" sz="24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Ans./</a:t>
                </a:r>
              </a:p>
              <a:p>
                <a:pPr marL="0" algn="just">
                  <a:lnSpc>
                    <a:spcPct val="115000"/>
                  </a:lnSpc>
                  <a:spcBef>
                    <a:spcPts val="0"/>
                  </a:spcBef>
                </a:pPr>
                <a:r>
                  <a:rPr lang="en-US" sz="36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ῡ</a:t>
                </a:r>
                <a:r>
                  <a:rPr lang="en-US" sz="3600" baseline="-250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H</a:t>
                </a:r>
                <a:r>
                  <a:rPr lang="en-US" b="1" dirty="0">
                    <a:solidFill>
                      <a:srgbClr val="C00000"/>
                    </a:solidFill>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000000"/>
                    </a:solidFill>
                    <a:latin typeface="Times New Roman" panose="02020603050405020304" pitchFamily="18" charset="0"/>
                    <a:ea typeface="Calibri" panose="020F0502020204030204" pitchFamily="34" charset="0"/>
                    <a:cs typeface="Arial" panose="020B0604020202020204" pitchFamily="34" charset="0"/>
                  </a:rPr>
                  <a:t>109678</a:t>
                </a:r>
                <a:r>
                  <a:rPr lang="en-US" sz="3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14:m>
                  <m:oMath xmlns:m="http://schemas.openxmlformats.org/officeDocument/2006/math">
                    <m:f>
                      <m:f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e>
                          <m:sup>
                            <m: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n-US" sz="3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14:m>
                  <m:oMath xmlns:m="http://schemas.openxmlformats.org/officeDocument/2006/math">
                    <m:f>
                      <m:f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e>
                          <m:sup>
                            <m: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n-US" sz="3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 = 82259 cm</a:t>
                </a:r>
                <a:r>
                  <a:rPr lang="en-US" sz="3600" baseline="30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sz="36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ῡ</a:t>
                </a:r>
                <a:r>
                  <a:rPr lang="en-US" sz="3600" baseline="-250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H</a:t>
                </a:r>
                <a:r>
                  <a:rPr lang="en-US" sz="36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3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109678 (</a:t>
                </a:r>
                <a14:m>
                  <m:oMath xmlns:m="http://schemas.openxmlformats.org/officeDocument/2006/math">
                    <m:f>
                      <m:f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e>
                          <m:sup>
                            <m: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n-US" sz="3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14:m>
                  <m:oMath xmlns:m="http://schemas.openxmlformats.org/officeDocument/2006/math">
                    <m:f>
                      <m:f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e>
                          <m:sup>
                            <m: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n-US" sz="3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 = 97492 cm</a:t>
                </a:r>
                <a:r>
                  <a:rPr lang="en-US" sz="3600" baseline="30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r>
                  <a:rPr lang="en-US" sz="3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sz="36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ῡ</a:t>
                </a:r>
                <a:r>
                  <a:rPr lang="en-US" sz="3600" baseline="-250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H</a:t>
                </a:r>
                <a:r>
                  <a:rPr lang="en-US" sz="36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3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109678 (</a:t>
                </a:r>
                <a14:m>
                  <m:oMath xmlns:m="http://schemas.openxmlformats.org/officeDocument/2006/math">
                    <m:f>
                      <m:f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e>
                          <m:sup>
                            <m: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n-US" sz="3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14:m>
                  <m:oMath xmlns:m="http://schemas.openxmlformats.org/officeDocument/2006/math">
                    <m:f>
                      <m:f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e>
                          <m:sup>
                            <m:r>
                              <a:rPr lang="en-US" sz="3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n-US" sz="3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 = 102823 cm</a:t>
                </a:r>
                <a:r>
                  <a:rPr lang="en-US" sz="3600" baseline="30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1015" y="281354"/>
                <a:ext cx="11844997" cy="6400800"/>
              </a:xfrm>
              <a:blipFill>
                <a:blip r:embed="rId2"/>
                <a:stretch>
                  <a:fillRect l="-1441" t="-1143"/>
                </a:stretch>
              </a:blipFill>
            </p:spPr>
            <p:txBody>
              <a:bodyPr/>
              <a:lstStyle/>
              <a:p>
                <a:r>
                  <a:rPr lang="en-US">
                    <a:noFill/>
                  </a:rPr>
                  <a:t> </a:t>
                </a:r>
              </a:p>
            </p:txBody>
          </p:sp>
        </mc:Fallback>
      </mc:AlternateContent>
    </p:spTree>
    <p:extLst>
      <p:ext uri="{BB962C8B-B14F-4D97-AF65-F5344CB8AC3E}">
        <p14:creationId xmlns:p14="http://schemas.microsoft.com/office/powerpoint/2010/main" val="11919836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54" descr="http://1.bp.blogspot.com/_nxSb3loAy3A/TGedfwHgN8I/AAAAAAAAAN8/JhEss5aeCE8/s400/h-atom.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41367" y="0"/>
            <a:ext cx="5950633" cy="6752491"/>
          </a:xfrm>
          <a:prstGeom prst="rect">
            <a:avLst/>
          </a:prstGeom>
          <a:ln w="127000" cap="rnd">
            <a:solidFill>
              <a:schemeClr val="accent3"/>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صورة 68" descr="ملف:Hydrogen transitions.svg"/>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6020972" cy="6752490"/>
          </a:xfrm>
          <a:prstGeom prst="rect">
            <a:avLst/>
          </a:prstGeom>
          <a:ln w="127000" cap="rnd">
            <a:solidFill>
              <a:schemeClr val="tx2">
                <a:lumMod val="60000"/>
                <a:lumOff val="4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2632602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1"/>
              <p:cNvSpPr>
                <a:spLocks noGrp="1" noChangeArrowheads="1"/>
              </p:cNvSpPr>
              <p:nvPr>
                <p:ph idx="1"/>
              </p:nvPr>
            </p:nvSpPr>
            <p:spPr bwMode="auto">
              <a:xfrm>
                <a:off x="154745" y="12532"/>
                <a:ext cx="11802793" cy="68964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989138" algn="ctr"/>
                    <a:tab pos="5394325" algn="ctr"/>
                    <a:tab pos="6370638" algn="ctr"/>
                  </a:tabLst>
                  <a:defRPr>
                    <a:solidFill>
                      <a:schemeClr val="tx1"/>
                    </a:solidFill>
                    <a:latin typeface="Arial" panose="020B0604020202020204" pitchFamily="34" charset="0"/>
                  </a:defRPr>
                </a:lvl1pPr>
                <a:lvl2pPr eaLnBrk="0" fontAlgn="base" hangingPunct="0">
                  <a:spcBef>
                    <a:spcPct val="0"/>
                  </a:spcBef>
                  <a:spcAft>
                    <a:spcPct val="0"/>
                  </a:spcAft>
                  <a:tabLst>
                    <a:tab pos="1989138" algn="ctr"/>
                    <a:tab pos="5394325" algn="ctr"/>
                    <a:tab pos="6370638" algn="ctr"/>
                  </a:tabLst>
                  <a:defRPr>
                    <a:solidFill>
                      <a:schemeClr val="tx1"/>
                    </a:solidFill>
                    <a:latin typeface="Arial" panose="020B0604020202020204" pitchFamily="34" charset="0"/>
                  </a:defRPr>
                </a:lvl2pPr>
                <a:lvl3pPr eaLnBrk="0" fontAlgn="base" hangingPunct="0">
                  <a:spcBef>
                    <a:spcPct val="0"/>
                  </a:spcBef>
                  <a:spcAft>
                    <a:spcPct val="0"/>
                  </a:spcAft>
                  <a:tabLst>
                    <a:tab pos="1989138" algn="ctr"/>
                    <a:tab pos="5394325" algn="ctr"/>
                    <a:tab pos="6370638" algn="ctr"/>
                  </a:tabLst>
                  <a:defRPr>
                    <a:solidFill>
                      <a:schemeClr val="tx1"/>
                    </a:solidFill>
                    <a:latin typeface="Arial" panose="020B0604020202020204" pitchFamily="34" charset="0"/>
                  </a:defRPr>
                </a:lvl3pPr>
                <a:lvl4pPr eaLnBrk="0" fontAlgn="base" hangingPunct="0">
                  <a:spcBef>
                    <a:spcPct val="0"/>
                  </a:spcBef>
                  <a:spcAft>
                    <a:spcPct val="0"/>
                  </a:spcAft>
                  <a:tabLst>
                    <a:tab pos="1989138" algn="ctr"/>
                    <a:tab pos="5394325" algn="ctr"/>
                    <a:tab pos="6370638" algn="ctr"/>
                  </a:tabLst>
                  <a:defRPr>
                    <a:solidFill>
                      <a:schemeClr val="tx1"/>
                    </a:solidFill>
                    <a:latin typeface="Arial" panose="020B0604020202020204" pitchFamily="34" charset="0"/>
                  </a:defRPr>
                </a:lvl4pPr>
                <a:lvl5pPr eaLnBrk="0" fontAlgn="base" hangingPunct="0">
                  <a:spcBef>
                    <a:spcPct val="0"/>
                  </a:spcBef>
                  <a:spcAft>
                    <a:spcPct val="0"/>
                  </a:spcAft>
                  <a:tabLst>
                    <a:tab pos="1989138" algn="ctr"/>
                    <a:tab pos="5394325" algn="ctr"/>
                    <a:tab pos="6370638" algn="ctr"/>
                  </a:tabLst>
                  <a:defRPr>
                    <a:solidFill>
                      <a:schemeClr val="tx1"/>
                    </a:solidFill>
                    <a:latin typeface="Arial" panose="020B0604020202020204" pitchFamily="34" charset="0"/>
                  </a:defRPr>
                </a:lvl5pPr>
                <a:lvl6pPr eaLnBrk="0" fontAlgn="base" hangingPunct="0">
                  <a:spcBef>
                    <a:spcPct val="0"/>
                  </a:spcBef>
                  <a:spcAft>
                    <a:spcPct val="0"/>
                  </a:spcAft>
                  <a:tabLst>
                    <a:tab pos="1989138" algn="ctr"/>
                    <a:tab pos="5394325" algn="ctr"/>
                    <a:tab pos="6370638" algn="ctr"/>
                  </a:tabLst>
                  <a:defRPr>
                    <a:solidFill>
                      <a:schemeClr val="tx1"/>
                    </a:solidFill>
                    <a:latin typeface="Arial" panose="020B0604020202020204" pitchFamily="34" charset="0"/>
                  </a:defRPr>
                </a:lvl6pPr>
                <a:lvl7pPr eaLnBrk="0" fontAlgn="base" hangingPunct="0">
                  <a:spcBef>
                    <a:spcPct val="0"/>
                  </a:spcBef>
                  <a:spcAft>
                    <a:spcPct val="0"/>
                  </a:spcAft>
                  <a:tabLst>
                    <a:tab pos="1989138" algn="ctr"/>
                    <a:tab pos="5394325" algn="ctr"/>
                    <a:tab pos="6370638" algn="ctr"/>
                  </a:tabLst>
                  <a:defRPr>
                    <a:solidFill>
                      <a:schemeClr val="tx1"/>
                    </a:solidFill>
                    <a:latin typeface="Arial" panose="020B0604020202020204" pitchFamily="34" charset="0"/>
                  </a:defRPr>
                </a:lvl7pPr>
                <a:lvl8pPr eaLnBrk="0" fontAlgn="base" hangingPunct="0">
                  <a:spcBef>
                    <a:spcPct val="0"/>
                  </a:spcBef>
                  <a:spcAft>
                    <a:spcPct val="0"/>
                  </a:spcAft>
                  <a:tabLst>
                    <a:tab pos="1989138" algn="ctr"/>
                    <a:tab pos="5394325" algn="ctr"/>
                    <a:tab pos="6370638" algn="ctr"/>
                  </a:tabLst>
                  <a:defRPr>
                    <a:solidFill>
                      <a:schemeClr val="tx1"/>
                    </a:solidFill>
                    <a:latin typeface="Arial" panose="020B0604020202020204" pitchFamily="34" charset="0"/>
                  </a:defRPr>
                </a:lvl8pPr>
                <a:lvl9pPr eaLnBrk="0" fontAlgn="base" hangingPunct="0">
                  <a:spcBef>
                    <a:spcPct val="0"/>
                  </a:spcBef>
                  <a:spcAft>
                    <a:spcPct val="0"/>
                  </a:spcAft>
                  <a:tabLst>
                    <a:tab pos="1989138" algn="ctr"/>
                    <a:tab pos="5394325" algn="ctr"/>
                    <a:tab pos="6370638" algn="ct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1989138" algn="ctr"/>
                    <a:tab pos="5394325" algn="ctr"/>
                    <a:tab pos="6370638" algn="ctr"/>
                  </a:tabLst>
                </a:pPr>
                <a:r>
                  <a:rPr kumimoji="0" lang="en-US" altLang="en-US" sz="2400" b="0" i="0" u="none" strike="noStrike" cap="none" normalizeH="0" baseline="0" dirty="0">
                    <a:ln>
                      <a:noFill/>
                    </a:ln>
                    <a:solidFill>
                      <a:srgbClr val="0070C0"/>
                    </a:solidFill>
                    <a:effectLst/>
                    <a:latin typeface="Times New Roman" panose="02020603050405020304" pitchFamily="18" charset="0"/>
                    <a:ea typeface="Constantia" panose="02030602050306030303" pitchFamily="18" charset="0"/>
                    <a:cs typeface="Times New Roman" panose="02020603050405020304" pitchFamily="18" charset="0"/>
                  </a:rPr>
                  <a:t>Example </a:t>
                </a:r>
                <a:r>
                  <a:rPr lang="en-US" altLang="en-US" sz="2400" dirty="0">
                    <a:solidFill>
                      <a:srgbClr val="0070C0"/>
                    </a:solidFill>
                    <a:latin typeface="Times New Roman" panose="02020603050405020304" pitchFamily="18" charset="0"/>
                    <a:ea typeface="Constantia" panose="02030602050306030303" pitchFamily="18" charset="0"/>
                    <a:cs typeface="Times New Roman" panose="02020603050405020304" pitchFamily="18" charset="0"/>
                  </a:rPr>
                  <a:t>6:</a:t>
                </a:r>
                <a:endParaRPr kumimoji="0" lang="en-US" altLang="en-US" sz="2400" b="0" i="0" u="none" strike="noStrike" cap="none" normalizeH="0" baseline="0" dirty="0">
                  <a:ln>
                    <a:noFill/>
                  </a:ln>
                  <a:solidFill>
                    <a:srgbClr val="0070C0"/>
                  </a:solidFill>
                  <a:effectLst/>
                  <a:latin typeface="Times New Roman" panose="02020603050405020304" pitchFamily="18" charset="0"/>
                  <a:ea typeface="Constantia" panose="02030602050306030303"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1989138" algn="ctr"/>
                    <a:tab pos="5394325" algn="ctr"/>
                    <a:tab pos="6370638" algn="ct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kumimoji="0" lang="en-US" altLang="en-US" sz="2400" i="0" u="none" strike="noStrike" cap="none" normalizeH="0" baseline="0" dirty="0">
                    <a:ln>
                      <a:noFill/>
                    </a:ln>
                    <a:solidFill>
                      <a:schemeClr val="tx1"/>
                    </a:solidFill>
                    <a:effectLst/>
                    <a:latin typeface="Times New Roman" panose="02020603050405020304" pitchFamily="18" charset="0"/>
                    <a:ea typeface="Constantia" panose="02030602050306030303" pitchFamily="18" charset="0"/>
                    <a:cs typeface="Times New Roman" panose="02020603050405020304" pitchFamily="18" charset="0"/>
                  </a:rPr>
                  <a:t>What is the wavelength of light emitted when the hydrogen atom’s energy changes from n = 4 to n = 2?</a:t>
                </a:r>
              </a:p>
              <a:p>
                <a:pPr marL="0" marR="0" lvl="0" indent="0" defTabSz="914400" rtl="0" eaLnBrk="0" fontAlgn="base" latinLnBrk="0" hangingPunct="0">
                  <a:lnSpc>
                    <a:spcPct val="100000"/>
                  </a:lnSpc>
                  <a:spcBef>
                    <a:spcPct val="0"/>
                  </a:spcBef>
                  <a:spcAft>
                    <a:spcPct val="0"/>
                  </a:spcAft>
                  <a:buClrTx/>
                  <a:buSzTx/>
                  <a:buFontTx/>
                  <a:buNone/>
                  <a:tabLst>
                    <a:tab pos="1989138" algn="ctr"/>
                    <a:tab pos="5394325" algn="ctr"/>
                    <a:tab pos="6370638" algn="ctr"/>
                  </a:tabLst>
                </a:pPr>
                <a:r>
                  <a:rPr kumimoji="0" lang="en-US" altLang="en-US" sz="2400" i="0" u="none" strike="noStrike" cap="none" normalizeH="0" baseline="0" dirty="0">
                    <a:ln>
                      <a:noFill/>
                    </a:ln>
                    <a:solidFill>
                      <a:schemeClr val="tx1"/>
                    </a:solidFill>
                    <a:effectLst/>
                    <a:latin typeface="Times New Roman" panose="02020603050405020304" pitchFamily="18" charset="0"/>
                    <a:ea typeface="Constantia" panose="02030602050306030303" pitchFamily="18" charset="0"/>
                    <a:cs typeface="Times New Roman" panose="02020603050405020304" pitchFamily="18" charset="0"/>
                  </a:rPr>
                  <a:t> </a:t>
                </a:r>
                <a:endParaRPr kumimoji="0" lang="en-US"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indent="0">
                  <a:lnSpc>
                    <a:spcPct val="100000"/>
                  </a:lnSpc>
                  <a:buNone/>
                </a:pPr>
                <a:r>
                  <a:rPr kumimoji="0" lang="en-US" altLang="en-US" sz="2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kumimoji="0" lang="en-US" altLang="en-US" sz="2400" i="0"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altLang="en-US" sz="2400" dirty="0">
                    <a:solidFill>
                      <a:schemeClr val="tx1"/>
                    </a:solidFill>
                    <a:latin typeface="Times New Roman" panose="02020603050405020304" pitchFamily="18" charset="0"/>
                    <a:ea typeface="Segoe UI Symbol" panose="020B0502040204020203" pitchFamily="34" charset="0"/>
                    <a:cs typeface="Times New Roman" panose="02020603050405020304" pitchFamily="18" charset="0"/>
                  </a:rPr>
                  <a:t>= </a:t>
                </a:r>
                <a:r>
                  <a:rPr kumimoji="0" lang="en-US" altLang="en-US" sz="2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 and n</a:t>
                </a:r>
                <a:r>
                  <a:rPr kumimoji="0" lang="en-US" altLang="en-US" sz="2400" i="0"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altLang="en-US" sz="2400" dirty="0">
                    <a:solidFill>
                      <a:schemeClr val="tx1"/>
                    </a:solidFill>
                    <a:latin typeface="Times New Roman" panose="02020603050405020304" pitchFamily="18" charset="0"/>
                    <a:ea typeface="Segoe UI Symbol" panose="020B0502040204020203" pitchFamily="34" charset="0"/>
                    <a:cs typeface="Times New Roman" panose="02020603050405020304" pitchFamily="18" charset="0"/>
                  </a:rPr>
                  <a:t>=</a:t>
                </a:r>
                <a:r>
                  <a:rPr kumimoji="0" lang="en-US" altLang="en-US" sz="2400" i="0" u="none" strike="noStrike" cap="none" normalizeH="0" baseline="0" dirty="0">
                    <a:ln>
                      <a:noFill/>
                    </a:ln>
                    <a:solidFill>
                      <a:schemeClr val="tx1"/>
                    </a:solidFill>
                    <a:effectLst/>
                    <a:latin typeface="Times New Roman" panose="02020603050405020304" pitchFamily="18" charset="0"/>
                    <a:ea typeface="Segoe UI Symbol" panose="020B0502040204020203" pitchFamily="34" charset="0"/>
                    <a:cs typeface="Times New Roman" panose="02020603050405020304" pitchFamily="18" charset="0"/>
                  </a:rPr>
                  <a:t> </a:t>
                </a:r>
                <a:r>
                  <a:rPr kumimoji="0" lang="en-US" altLang="en-US" sz="2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p>
              <a:p>
                <a:pPr marL="0" indent="0">
                  <a:lnSpc>
                    <a:spcPct val="100000"/>
                  </a:lnSpc>
                  <a:buNone/>
                </a:pPr>
                <a:endParaRPr kumimoji="0" lang="en-US" altLang="en-US" sz="2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buNone/>
                </a:pPr>
                <a14:m>
                  <m:oMath xmlns:m="http://schemas.openxmlformats.org/officeDocument/2006/math">
                    <m:f>
                      <m:fPr>
                        <m:ctrlPr>
                          <a:rPr lang="en-US" sz="2400"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fPr>
                      <m:num>
                        <m:r>
                          <a:rPr lang="en-US" sz="2400" b="0" i="1">
                            <a:solidFill>
                              <a:schemeClr val="tx1"/>
                            </a:solidFill>
                            <a:latin typeface="Cambria Math" panose="02040503050406030204" pitchFamily="18" charset="0"/>
                            <a:ea typeface="Times New Roman" panose="02020603050405020304" pitchFamily="18" charset="0"/>
                            <a:cs typeface="Arial" panose="020B0604020202020204" pitchFamily="34" charset="0"/>
                          </a:rPr>
                          <m:t>1</m:t>
                        </m:r>
                      </m:num>
                      <m:den>
                        <m:r>
                          <a:rPr lang="en-US" sz="2400" b="0" i="1">
                            <a:solidFill>
                              <a:schemeClr val="tx1"/>
                            </a:solidFill>
                            <a:latin typeface="Cambria Math" panose="02040503050406030204" pitchFamily="18" charset="0"/>
                            <a:ea typeface="Times New Roman" panose="02020603050405020304" pitchFamily="18" charset="0"/>
                            <a:cs typeface="Arial" panose="020B0604020202020204" pitchFamily="34" charset="0"/>
                          </a:rPr>
                          <m:t>𝜆</m:t>
                        </m:r>
                      </m:den>
                    </m:f>
                  </m:oMath>
                </a14:m>
                <a:r>
                  <a:rPr lang="en-US" sz="2400" dirty="0">
                    <a:solidFill>
                      <a:schemeClr val="tx1"/>
                    </a:solidFill>
                    <a:latin typeface="Times New Roman" panose="02020603050405020304" pitchFamily="18" charset="0"/>
                    <a:cs typeface="Times New Roman" panose="02020603050405020304" pitchFamily="18" charset="0"/>
                  </a:rPr>
                  <a:t> = </a:t>
                </a:r>
                <a:r>
                  <a:rPr lang="en-US" sz="2400" dirty="0">
                    <a:solidFill>
                      <a:prstClr val="black"/>
                    </a:solidFill>
                    <a:latin typeface="Times New Roman" panose="02020603050405020304" pitchFamily="18" charset="0"/>
                    <a:cs typeface="Times New Roman" panose="02020603050405020304" pitchFamily="18" charset="0"/>
                  </a:rPr>
                  <a:t>R</a:t>
                </a:r>
                <a:r>
                  <a:rPr lang="en-US" sz="2400" baseline="-25000" dirty="0">
                    <a:solidFill>
                      <a:prstClr val="black"/>
                    </a:solidFill>
                    <a:latin typeface="Times New Roman" panose="02020603050405020304" pitchFamily="18" charset="0"/>
                    <a:cs typeface="Times New Roman" panose="02020603050405020304" pitchFamily="18" charset="0"/>
                  </a:rPr>
                  <a:t>H </a:t>
                </a:r>
                <a:r>
                  <a:rPr lang="en-US" sz="24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fPr>
                      <m:num>
                        <m:r>
                          <a:rPr lang="en-US" sz="2400" b="0" i="1">
                            <a:solidFill>
                              <a:schemeClr val="tx1"/>
                            </a:solidFill>
                            <a:latin typeface="Cambria Math" panose="02040503050406030204" pitchFamily="18" charset="0"/>
                            <a:ea typeface="Times New Roman" panose="02020603050405020304" pitchFamily="18" charset="0"/>
                            <a:cs typeface="Arial" panose="020B0604020202020204" pitchFamily="34" charset="0"/>
                          </a:rPr>
                          <m:t>1</m:t>
                        </m:r>
                      </m:num>
                      <m:den>
                        <m:r>
                          <a:rPr lang="en-US" sz="2400" b="0" i="1">
                            <a:solidFill>
                              <a:schemeClr val="tx1"/>
                            </a:solidFill>
                            <a:latin typeface="Cambria Math" panose="02040503050406030204" pitchFamily="18" charset="0"/>
                            <a:ea typeface="Times New Roman" panose="02020603050405020304" pitchFamily="18" charset="0"/>
                            <a:cs typeface="Arial" panose="020B0604020202020204" pitchFamily="34" charset="0"/>
                          </a:rPr>
                          <m:t>𝑛</m:t>
                        </m:r>
                        <m:r>
                          <a:rPr lang="en-US" sz="2400" b="0" i="1" baseline="-25000">
                            <a:solidFill>
                              <a:schemeClr val="tx1"/>
                            </a:solidFill>
                            <a:latin typeface="Cambria Math" panose="02040503050406030204" pitchFamily="18" charset="0"/>
                            <a:ea typeface="Times New Roman" panose="02020603050405020304" pitchFamily="18" charset="0"/>
                            <a:cs typeface="Arial" panose="020B0604020202020204" pitchFamily="34" charset="0"/>
                          </a:rPr>
                          <m:t>1</m:t>
                        </m:r>
                        <m:r>
                          <a:rPr lang="en-US" sz="2400" b="0" i="1" baseline="30000">
                            <a:solidFill>
                              <a:schemeClr val="tx1"/>
                            </a:solidFill>
                            <a:latin typeface="Cambria Math" panose="02040503050406030204" pitchFamily="18" charset="0"/>
                            <a:ea typeface="Times New Roman" panose="02020603050405020304" pitchFamily="18" charset="0"/>
                            <a:cs typeface="Arial" panose="020B0604020202020204" pitchFamily="34" charset="0"/>
                          </a:rPr>
                          <m:t>2</m:t>
                        </m:r>
                      </m:den>
                    </m:f>
                  </m:oMath>
                </a14:m>
                <a:r>
                  <a:rPr lang="en-US" sz="24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fPr>
                      <m:num>
                        <m:r>
                          <a:rPr lang="en-US" sz="2400" b="0" i="1">
                            <a:solidFill>
                              <a:schemeClr val="tx1"/>
                            </a:solidFill>
                            <a:latin typeface="Cambria Math" panose="02040503050406030204" pitchFamily="18" charset="0"/>
                            <a:ea typeface="Times New Roman" panose="02020603050405020304" pitchFamily="18" charset="0"/>
                            <a:cs typeface="Arial" panose="020B0604020202020204" pitchFamily="34" charset="0"/>
                          </a:rPr>
                          <m:t>1</m:t>
                        </m:r>
                      </m:num>
                      <m:den>
                        <m:r>
                          <a:rPr lang="en-US" sz="2400" b="0" i="1">
                            <a:solidFill>
                              <a:schemeClr val="tx1"/>
                            </a:solidFill>
                            <a:latin typeface="Cambria Math" panose="02040503050406030204" pitchFamily="18" charset="0"/>
                            <a:ea typeface="Times New Roman" panose="02020603050405020304" pitchFamily="18" charset="0"/>
                            <a:cs typeface="Arial" panose="020B0604020202020204" pitchFamily="34" charset="0"/>
                          </a:rPr>
                          <m:t>𝑛</m:t>
                        </m:r>
                        <m:r>
                          <a:rPr lang="en-US" sz="2400" b="0" i="1" baseline="-25000">
                            <a:solidFill>
                              <a:schemeClr val="tx1"/>
                            </a:solidFill>
                            <a:latin typeface="Cambria Math" panose="02040503050406030204" pitchFamily="18" charset="0"/>
                            <a:ea typeface="Times New Roman" panose="02020603050405020304" pitchFamily="18" charset="0"/>
                            <a:cs typeface="Arial" panose="020B0604020202020204" pitchFamily="34" charset="0"/>
                          </a:rPr>
                          <m:t>2</m:t>
                        </m:r>
                        <m:r>
                          <a:rPr lang="en-US" sz="2400" b="0" i="1" baseline="30000">
                            <a:solidFill>
                              <a:schemeClr val="tx1"/>
                            </a:solidFill>
                            <a:latin typeface="Cambria Math" panose="02040503050406030204" pitchFamily="18" charset="0"/>
                            <a:ea typeface="Times New Roman" panose="02020603050405020304" pitchFamily="18" charset="0"/>
                            <a:cs typeface="Arial" panose="020B0604020202020204" pitchFamily="34" charset="0"/>
                          </a:rPr>
                          <m:t>2</m:t>
                        </m:r>
                      </m:den>
                    </m:f>
                  </m:oMath>
                </a14:m>
                <a:r>
                  <a:rPr lang="en-US" sz="2400" dirty="0">
                    <a:solidFill>
                      <a:schemeClr val="tx1"/>
                    </a:solidFill>
                    <a:latin typeface="Times New Roman" panose="02020603050405020304" pitchFamily="18" charset="0"/>
                    <a:cs typeface="Times New Roman" panose="02020603050405020304" pitchFamily="18" charset="0"/>
                  </a:rPr>
                  <a:t> ]</a:t>
                </a:r>
                <a:endParaRPr kumimoji="0" lang="en-US"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lvl="0" indent="0" eaLnBrk="1" fontAlgn="auto" hangingPunct="1">
                  <a:lnSpc>
                    <a:spcPct val="100000"/>
                  </a:lnSpc>
                  <a:spcBef>
                    <a:spcPts val="1000"/>
                  </a:spcBef>
                  <a:spcAft>
                    <a:spcPts val="0"/>
                  </a:spcAft>
                  <a:buNone/>
                  <a:tabLst/>
                </a:pPr>
                <a14:m>
                  <m:oMath xmlns:m="http://schemas.openxmlformats.org/officeDocument/2006/math">
                    <m:f>
                      <m:fPr>
                        <m:ctrlPr>
                          <a:rPr lang="en-US" sz="2400" i="1" smtClean="0">
                            <a:solidFill>
                              <a:schemeClr val="tx1"/>
                            </a:solidFill>
                            <a:latin typeface="Cambria Math" panose="02040503050406030204" pitchFamily="18" charset="0"/>
                            <a:ea typeface="Times New Roman" panose="02020603050405020304" pitchFamily="18" charset="0"/>
                            <a:cs typeface="Arial" panose="020B0604020202020204" pitchFamily="34" charset="0"/>
                          </a:rPr>
                        </m:ctrlPr>
                      </m:fPr>
                      <m:num>
                        <m:r>
                          <a:rPr lang="en-US" sz="2400" b="0" i="1">
                            <a:solidFill>
                              <a:schemeClr val="tx1"/>
                            </a:solidFill>
                            <a:latin typeface="Cambria Math" panose="02040503050406030204" pitchFamily="18" charset="0"/>
                            <a:ea typeface="Times New Roman" panose="02020603050405020304" pitchFamily="18" charset="0"/>
                            <a:cs typeface="Arial" panose="020B0604020202020204" pitchFamily="34" charset="0"/>
                          </a:rPr>
                          <m:t>1</m:t>
                        </m:r>
                      </m:num>
                      <m:den>
                        <m:r>
                          <a:rPr lang="en-US" sz="2400" b="0" i="1">
                            <a:solidFill>
                              <a:schemeClr val="tx1"/>
                            </a:solidFill>
                            <a:latin typeface="Cambria Math" panose="02040503050406030204" pitchFamily="18" charset="0"/>
                            <a:ea typeface="Times New Roman" panose="02020603050405020304" pitchFamily="18" charset="0"/>
                            <a:cs typeface="Arial" panose="020B0604020202020204" pitchFamily="34" charset="0"/>
                          </a:rPr>
                          <m:t>𝜆</m:t>
                        </m:r>
                      </m:den>
                    </m:f>
                  </m:oMath>
                </a14:m>
                <a:r>
                  <a:rPr lang="en-US" sz="2400" dirty="0">
                    <a:solidFill>
                      <a:schemeClr val="tx1"/>
                    </a:solidFill>
                    <a:latin typeface="Times New Roman" panose="02020603050405020304" pitchFamily="18" charset="0"/>
                    <a:cs typeface="Times New Roman" panose="02020603050405020304" pitchFamily="18" charset="0"/>
                  </a:rPr>
                  <a:t> = </a:t>
                </a:r>
                <a:r>
                  <a:rPr kumimoji="0" lang="en-US" altLang="en-US" sz="2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1.097 </a:t>
                </a:r>
                <a:r>
                  <a:rPr lang="en-US" altLang="en-US" sz="2400" dirty="0">
                    <a:solidFill>
                      <a:schemeClr val="tx1"/>
                    </a:solidFill>
                    <a:latin typeface="Times New Roman" panose="02020603050405020304" pitchFamily="18" charset="0"/>
                    <a:ea typeface="Segoe UI Symbol" panose="020B0502040204020203" pitchFamily="34" charset="0"/>
                    <a:cs typeface="Times New Roman" panose="02020603050405020304" pitchFamily="18" charset="0"/>
                  </a:rPr>
                  <a:t>×</a:t>
                </a:r>
                <a:r>
                  <a:rPr kumimoji="0" lang="en-US" altLang="en-US" sz="2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a:t>
                </a:r>
                <a:r>
                  <a:rPr kumimoji="0" lang="en-US" altLang="en-US" sz="2400" i="0"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a:t>
                </a:r>
                <a:r>
                  <a:rPr kumimoji="0" lang="en-US" altLang="en-US" sz="2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a:t>
                </a:r>
                <a:r>
                  <a:rPr kumimoji="0" lang="en-US" altLang="en-US" sz="2400" i="0"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kumimoji="0" lang="en-US" altLang="en-US" sz="2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fPr>
                      <m:num>
                        <m:r>
                          <a:rPr lang="en-US" sz="2400" b="0" i="1">
                            <a:solidFill>
                              <a:schemeClr val="tx1"/>
                            </a:solidFill>
                            <a:latin typeface="Cambria Math" panose="02040503050406030204" pitchFamily="18" charset="0"/>
                            <a:ea typeface="Times New Roman" panose="02020603050405020304" pitchFamily="18" charset="0"/>
                            <a:cs typeface="Arial" panose="020B0604020202020204" pitchFamily="34" charset="0"/>
                          </a:rPr>
                          <m:t>1</m:t>
                        </m:r>
                      </m:num>
                      <m:den>
                        <m:r>
                          <a:rPr lang="en-US" sz="2400" b="0" i="1" smtClean="0">
                            <a:solidFill>
                              <a:schemeClr val="tx1"/>
                            </a:solidFill>
                            <a:latin typeface="Cambria Math" panose="02040503050406030204" pitchFamily="18" charset="0"/>
                            <a:ea typeface="Times New Roman" panose="02020603050405020304" pitchFamily="18" charset="0"/>
                            <a:cs typeface="Arial" panose="020B0604020202020204" pitchFamily="34" charset="0"/>
                          </a:rPr>
                          <m:t>2</m:t>
                        </m:r>
                        <m:r>
                          <a:rPr lang="en-US" sz="2400" b="0" i="1" baseline="30000">
                            <a:solidFill>
                              <a:schemeClr val="tx1"/>
                            </a:solidFill>
                            <a:latin typeface="Cambria Math" panose="02040503050406030204" pitchFamily="18" charset="0"/>
                            <a:ea typeface="Times New Roman" panose="02020603050405020304" pitchFamily="18" charset="0"/>
                            <a:cs typeface="Arial" panose="020B0604020202020204" pitchFamily="34" charset="0"/>
                          </a:rPr>
                          <m:t>2</m:t>
                        </m:r>
                      </m:den>
                    </m:f>
                  </m:oMath>
                </a14:m>
                <a:r>
                  <a:rPr lang="en-US" sz="24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fPr>
                      <m:num>
                        <m:r>
                          <a:rPr lang="en-US" sz="2400" b="0" i="1">
                            <a:solidFill>
                              <a:schemeClr val="tx1"/>
                            </a:solidFill>
                            <a:latin typeface="Cambria Math" panose="02040503050406030204" pitchFamily="18" charset="0"/>
                            <a:ea typeface="Times New Roman" panose="02020603050405020304" pitchFamily="18" charset="0"/>
                            <a:cs typeface="Arial" panose="020B0604020202020204" pitchFamily="34" charset="0"/>
                          </a:rPr>
                          <m:t>1</m:t>
                        </m:r>
                      </m:num>
                      <m:den>
                        <m:r>
                          <a:rPr lang="en-US" sz="2400" b="0" i="1" smtClean="0">
                            <a:solidFill>
                              <a:schemeClr val="tx1"/>
                            </a:solidFill>
                            <a:latin typeface="Cambria Math" panose="02040503050406030204" pitchFamily="18" charset="0"/>
                            <a:ea typeface="Times New Roman" panose="02020603050405020304" pitchFamily="18" charset="0"/>
                            <a:cs typeface="Arial" panose="020B0604020202020204" pitchFamily="34" charset="0"/>
                          </a:rPr>
                          <m:t>4</m:t>
                        </m:r>
                        <m:r>
                          <a:rPr lang="en-US" sz="2400" b="0" i="1" baseline="30000">
                            <a:solidFill>
                              <a:schemeClr val="tx1"/>
                            </a:solidFill>
                            <a:latin typeface="Cambria Math" panose="02040503050406030204" pitchFamily="18" charset="0"/>
                            <a:ea typeface="Times New Roman" panose="02020603050405020304" pitchFamily="18" charset="0"/>
                            <a:cs typeface="Arial" panose="020B0604020202020204" pitchFamily="34" charset="0"/>
                          </a:rPr>
                          <m:t>2</m:t>
                        </m:r>
                      </m:den>
                    </m:f>
                  </m:oMath>
                </a14:m>
                <a:r>
                  <a:rPr lang="en-US" sz="2400" dirty="0">
                    <a:solidFill>
                      <a:schemeClr val="tx1"/>
                    </a:solidFill>
                    <a:latin typeface="Times New Roman" panose="02020603050405020304" pitchFamily="18" charset="0"/>
                    <a:cs typeface="Times New Roman" panose="02020603050405020304" pitchFamily="18" charset="0"/>
                  </a:rPr>
                  <a:t> ]</a:t>
                </a:r>
              </a:p>
              <a:p>
                <a:pPr marL="0" lvl="0" indent="0" eaLnBrk="1" fontAlgn="auto" hangingPunct="1">
                  <a:lnSpc>
                    <a:spcPct val="100000"/>
                  </a:lnSpc>
                  <a:spcBef>
                    <a:spcPts val="1000"/>
                  </a:spcBef>
                  <a:spcAft>
                    <a:spcPts val="0"/>
                  </a:spcAft>
                  <a:buNone/>
                  <a:tabLst/>
                </a:pPr>
                <a14:m>
                  <m:oMath xmlns:m="http://schemas.openxmlformats.org/officeDocument/2006/math">
                    <m:f>
                      <m:fPr>
                        <m:ctrlPr>
                          <a:rPr lang="en-US" sz="2400"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fPr>
                      <m:num>
                        <m:r>
                          <a:rPr lang="en-US" sz="2400" b="0" i="1">
                            <a:solidFill>
                              <a:schemeClr val="tx1"/>
                            </a:solidFill>
                            <a:latin typeface="Cambria Math" panose="02040503050406030204" pitchFamily="18" charset="0"/>
                            <a:ea typeface="Times New Roman" panose="02020603050405020304" pitchFamily="18" charset="0"/>
                            <a:cs typeface="Arial" panose="020B0604020202020204" pitchFamily="34" charset="0"/>
                          </a:rPr>
                          <m:t>1</m:t>
                        </m:r>
                      </m:num>
                      <m:den>
                        <m:r>
                          <a:rPr lang="en-US" sz="2400" b="0" i="1">
                            <a:solidFill>
                              <a:schemeClr val="tx1"/>
                            </a:solidFill>
                            <a:latin typeface="Cambria Math" panose="02040503050406030204" pitchFamily="18" charset="0"/>
                            <a:ea typeface="Times New Roman" panose="02020603050405020304" pitchFamily="18" charset="0"/>
                            <a:cs typeface="Arial" panose="020B0604020202020204" pitchFamily="34" charset="0"/>
                          </a:rPr>
                          <m:t>𝜆</m:t>
                        </m:r>
                      </m:den>
                    </m:f>
                  </m:oMath>
                </a14:m>
                <a:r>
                  <a:rPr lang="en-US" sz="2400" dirty="0">
                    <a:solidFill>
                      <a:schemeClr val="tx1"/>
                    </a:solidFill>
                    <a:latin typeface="Times New Roman" panose="02020603050405020304" pitchFamily="18" charset="0"/>
                    <a:cs typeface="Times New Roman" panose="02020603050405020304" pitchFamily="18" charset="0"/>
                  </a:rPr>
                  <a:t> = </a:t>
                </a:r>
                <a:r>
                  <a:rPr lang="en-US"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1.097 </a:t>
                </a:r>
                <a:r>
                  <a:rPr lang="en-US" altLang="en-US" sz="2400" dirty="0">
                    <a:solidFill>
                      <a:schemeClr val="tx1"/>
                    </a:solidFill>
                    <a:latin typeface="Times New Roman" panose="02020603050405020304" pitchFamily="18" charset="0"/>
                    <a:ea typeface="Segoe UI Symbol" panose="020B0502040204020203" pitchFamily="34" charset="0"/>
                    <a:cs typeface="Times New Roman" panose="02020603050405020304" pitchFamily="18" charset="0"/>
                  </a:rPr>
                  <a:t>×</a:t>
                </a:r>
                <a:r>
                  <a:rPr lang="en-US"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10</a:t>
                </a:r>
                <a:r>
                  <a:rPr lang="en-US" altLang="en-US" sz="24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m</a:t>
                </a:r>
                <a:r>
                  <a:rPr lang="en-US" altLang="en-US" sz="24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fPr>
                      <m:num>
                        <m:r>
                          <a:rPr lang="en-US" sz="2400" b="0" i="1">
                            <a:solidFill>
                              <a:schemeClr val="tx1"/>
                            </a:solidFill>
                            <a:latin typeface="Cambria Math" panose="02040503050406030204" pitchFamily="18" charset="0"/>
                            <a:ea typeface="Times New Roman" panose="02020603050405020304" pitchFamily="18" charset="0"/>
                            <a:cs typeface="Arial" panose="020B0604020202020204" pitchFamily="34" charset="0"/>
                          </a:rPr>
                          <m:t>1</m:t>
                        </m:r>
                      </m:num>
                      <m:den>
                        <m:r>
                          <a:rPr lang="en-US" sz="2400" b="0" i="1" smtClean="0">
                            <a:solidFill>
                              <a:schemeClr val="tx1"/>
                            </a:solidFill>
                            <a:latin typeface="Cambria Math" panose="02040503050406030204" pitchFamily="18" charset="0"/>
                            <a:ea typeface="Times New Roman" panose="02020603050405020304" pitchFamily="18" charset="0"/>
                            <a:cs typeface="Arial" panose="020B0604020202020204" pitchFamily="34" charset="0"/>
                          </a:rPr>
                          <m:t>4</m:t>
                        </m:r>
                      </m:den>
                    </m:f>
                  </m:oMath>
                </a14:m>
                <a:r>
                  <a:rPr lang="en-US" sz="24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fPr>
                      <m:num>
                        <m:r>
                          <a:rPr lang="en-US" sz="2400" b="0" i="1">
                            <a:solidFill>
                              <a:schemeClr val="tx1"/>
                            </a:solidFill>
                            <a:latin typeface="Cambria Math" panose="02040503050406030204" pitchFamily="18" charset="0"/>
                            <a:ea typeface="Times New Roman" panose="02020603050405020304" pitchFamily="18" charset="0"/>
                            <a:cs typeface="Arial" panose="020B0604020202020204" pitchFamily="34" charset="0"/>
                          </a:rPr>
                          <m:t>1</m:t>
                        </m:r>
                      </m:num>
                      <m:den>
                        <m:r>
                          <a:rPr lang="en-US" sz="2400" b="0" i="1" smtClean="0">
                            <a:solidFill>
                              <a:schemeClr val="tx1"/>
                            </a:solidFill>
                            <a:latin typeface="Cambria Math" panose="02040503050406030204" pitchFamily="18" charset="0"/>
                            <a:ea typeface="Times New Roman" panose="02020603050405020304" pitchFamily="18" charset="0"/>
                            <a:cs typeface="Arial" panose="020B0604020202020204" pitchFamily="34" charset="0"/>
                          </a:rPr>
                          <m:t>16</m:t>
                        </m:r>
                      </m:den>
                    </m:f>
                  </m:oMath>
                </a14:m>
                <a:r>
                  <a:rPr lang="en-US" sz="2400" dirty="0">
                    <a:solidFill>
                      <a:schemeClr val="tx1"/>
                    </a:solidFill>
                    <a:latin typeface="Times New Roman" panose="02020603050405020304" pitchFamily="18" charset="0"/>
                    <a:cs typeface="Times New Roman" panose="02020603050405020304" pitchFamily="18" charset="0"/>
                  </a:rPr>
                  <a:t> ]</a:t>
                </a:r>
              </a:p>
              <a:p>
                <a:pPr marL="0" lvl="0" indent="0" eaLnBrk="1" fontAlgn="auto" hangingPunct="1">
                  <a:lnSpc>
                    <a:spcPct val="100000"/>
                  </a:lnSpc>
                  <a:spcBef>
                    <a:spcPts val="1000"/>
                  </a:spcBef>
                  <a:spcAft>
                    <a:spcPts val="0"/>
                  </a:spcAft>
                  <a:buNone/>
                  <a:tabLst/>
                </a:pPr>
                <a14:m>
                  <m:oMath xmlns:m="http://schemas.openxmlformats.org/officeDocument/2006/math">
                    <m:f>
                      <m:fPr>
                        <m:ctrlPr>
                          <a:rPr lang="en-US" sz="2400"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fPr>
                      <m:num>
                        <m:r>
                          <a:rPr lang="en-US" sz="2400" b="0" i="1">
                            <a:solidFill>
                              <a:schemeClr val="tx1"/>
                            </a:solidFill>
                            <a:latin typeface="Cambria Math" panose="02040503050406030204" pitchFamily="18" charset="0"/>
                            <a:ea typeface="Times New Roman" panose="02020603050405020304" pitchFamily="18" charset="0"/>
                            <a:cs typeface="Arial" panose="020B0604020202020204" pitchFamily="34" charset="0"/>
                          </a:rPr>
                          <m:t>1</m:t>
                        </m:r>
                      </m:num>
                      <m:den>
                        <m:r>
                          <a:rPr lang="en-US" sz="2400" b="0" i="1">
                            <a:solidFill>
                              <a:schemeClr val="tx1"/>
                            </a:solidFill>
                            <a:latin typeface="Cambria Math" panose="02040503050406030204" pitchFamily="18" charset="0"/>
                            <a:ea typeface="Times New Roman" panose="02020603050405020304" pitchFamily="18" charset="0"/>
                            <a:cs typeface="Arial" panose="020B0604020202020204" pitchFamily="34" charset="0"/>
                          </a:rPr>
                          <m:t>𝜆</m:t>
                        </m:r>
                      </m:den>
                    </m:f>
                  </m:oMath>
                </a14:m>
                <a:r>
                  <a:rPr lang="en-US" sz="2400" dirty="0">
                    <a:solidFill>
                      <a:schemeClr val="tx1"/>
                    </a:solidFill>
                    <a:latin typeface="Times New Roman" panose="02020603050405020304" pitchFamily="18" charset="0"/>
                    <a:cs typeface="Times New Roman" panose="02020603050405020304" pitchFamily="18" charset="0"/>
                  </a:rPr>
                  <a:t> = </a:t>
                </a:r>
                <a:r>
                  <a:rPr lang="en-US"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1.097 </a:t>
                </a:r>
                <a:r>
                  <a:rPr lang="en-US" altLang="en-US" sz="2400" dirty="0">
                    <a:solidFill>
                      <a:schemeClr val="tx1"/>
                    </a:solidFill>
                    <a:latin typeface="Times New Roman" panose="02020603050405020304" pitchFamily="18" charset="0"/>
                    <a:ea typeface="Segoe UI Symbol" panose="020B0502040204020203" pitchFamily="34" charset="0"/>
                    <a:cs typeface="Times New Roman" panose="02020603050405020304" pitchFamily="18" charset="0"/>
                  </a:rPr>
                  <a:t>×</a:t>
                </a:r>
                <a:r>
                  <a:rPr lang="en-US"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10</a:t>
                </a:r>
                <a:r>
                  <a:rPr lang="en-US" altLang="en-US" sz="24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m</a:t>
                </a:r>
                <a:r>
                  <a:rPr lang="en-US" altLang="en-US" sz="24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[ 0.250 – 0.0625]</a:t>
                </a:r>
              </a:p>
              <a:p>
                <a:pPr marL="0" lvl="0" indent="0" eaLnBrk="1" fontAlgn="auto" hangingPunct="1">
                  <a:lnSpc>
                    <a:spcPct val="100000"/>
                  </a:lnSpc>
                  <a:spcBef>
                    <a:spcPts val="1000"/>
                  </a:spcBef>
                  <a:spcAft>
                    <a:spcPts val="0"/>
                  </a:spcAft>
                  <a:buNone/>
                  <a:tabLst/>
                </a:pPr>
                <a14:m>
                  <m:oMath xmlns:m="http://schemas.openxmlformats.org/officeDocument/2006/math">
                    <m:f>
                      <m:fPr>
                        <m:ctrlPr>
                          <a:rPr lang="en-US" sz="2400"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fPr>
                      <m:num>
                        <m:r>
                          <a:rPr lang="en-US" sz="2400" b="0" i="1">
                            <a:solidFill>
                              <a:schemeClr val="tx1"/>
                            </a:solidFill>
                            <a:latin typeface="Cambria Math" panose="02040503050406030204" pitchFamily="18" charset="0"/>
                            <a:ea typeface="Times New Roman" panose="02020603050405020304" pitchFamily="18" charset="0"/>
                            <a:cs typeface="Arial" panose="020B0604020202020204" pitchFamily="34" charset="0"/>
                          </a:rPr>
                          <m:t>1</m:t>
                        </m:r>
                      </m:num>
                      <m:den>
                        <m:r>
                          <a:rPr lang="en-US" sz="2400" b="0" i="1">
                            <a:solidFill>
                              <a:schemeClr val="tx1"/>
                            </a:solidFill>
                            <a:latin typeface="Cambria Math" panose="02040503050406030204" pitchFamily="18" charset="0"/>
                            <a:ea typeface="Times New Roman" panose="02020603050405020304" pitchFamily="18" charset="0"/>
                            <a:cs typeface="Arial" panose="020B0604020202020204" pitchFamily="34" charset="0"/>
                          </a:rPr>
                          <m:t>𝜆</m:t>
                        </m:r>
                      </m:den>
                    </m:f>
                  </m:oMath>
                </a14:m>
                <a:r>
                  <a:rPr lang="en-US" sz="2400" dirty="0">
                    <a:solidFill>
                      <a:schemeClr val="tx1"/>
                    </a:solidFill>
                    <a:latin typeface="Times New Roman" panose="02020603050405020304" pitchFamily="18" charset="0"/>
                    <a:cs typeface="Times New Roman" panose="02020603050405020304" pitchFamily="18" charset="0"/>
                  </a:rPr>
                  <a:t> = </a:t>
                </a:r>
                <a:r>
                  <a:rPr lang="en-US"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1.097 </a:t>
                </a:r>
                <a:r>
                  <a:rPr lang="en-US" altLang="en-US" sz="2400" dirty="0">
                    <a:solidFill>
                      <a:schemeClr val="tx1"/>
                    </a:solidFill>
                    <a:latin typeface="Times New Roman" panose="02020603050405020304" pitchFamily="18" charset="0"/>
                    <a:ea typeface="Segoe UI Symbol" panose="020B0502040204020203" pitchFamily="34" charset="0"/>
                    <a:cs typeface="Times New Roman" panose="02020603050405020304" pitchFamily="18" charset="0"/>
                  </a:rPr>
                  <a:t>×</a:t>
                </a:r>
                <a:r>
                  <a:rPr lang="en-US"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10</a:t>
                </a:r>
                <a:r>
                  <a:rPr lang="en-US" altLang="en-US" sz="24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m</a:t>
                </a:r>
                <a:r>
                  <a:rPr lang="en-US" altLang="en-US" sz="24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[ 0.1875]</a:t>
                </a:r>
              </a:p>
              <a:p>
                <a:pPr marL="0" lvl="0" indent="0" eaLnBrk="1" fontAlgn="auto" hangingPunct="1">
                  <a:lnSpc>
                    <a:spcPct val="100000"/>
                  </a:lnSpc>
                  <a:spcBef>
                    <a:spcPts val="1000"/>
                  </a:spcBef>
                  <a:spcAft>
                    <a:spcPts val="0"/>
                  </a:spcAft>
                  <a:buNone/>
                  <a:tabLst/>
                </a:pP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400"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fPr>
                      <m:num>
                        <m:r>
                          <a:rPr lang="en-US" sz="2400" b="0" i="1">
                            <a:solidFill>
                              <a:schemeClr val="tx1"/>
                            </a:solidFill>
                            <a:latin typeface="Cambria Math" panose="02040503050406030204" pitchFamily="18" charset="0"/>
                            <a:ea typeface="Times New Roman" panose="02020603050405020304" pitchFamily="18" charset="0"/>
                            <a:cs typeface="Arial" panose="020B0604020202020204" pitchFamily="34" charset="0"/>
                          </a:rPr>
                          <m:t>1</m:t>
                        </m:r>
                      </m:num>
                      <m:den>
                        <m:r>
                          <a:rPr lang="en-US" sz="2400" b="0" i="1">
                            <a:solidFill>
                              <a:schemeClr val="tx1"/>
                            </a:solidFill>
                            <a:latin typeface="Cambria Math" panose="02040503050406030204" pitchFamily="18" charset="0"/>
                            <a:ea typeface="Times New Roman" panose="02020603050405020304" pitchFamily="18" charset="0"/>
                            <a:cs typeface="Arial" panose="020B0604020202020204" pitchFamily="34" charset="0"/>
                          </a:rPr>
                          <m:t>𝜆</m:t>
                        </m:r>
                      </m:den>
                    </m:f>
                  </m:oMath>
                </a14:m>
                <a:r>
                  <a:rPr lang="en-US" sz="2400" dirty="0">
                    <a:solidFill>
                      <a:schemeClr val="tx1"/>
                    </a:solidFill>
                    <a:latin typeface="Times New Roman" panose="02020603050405020304" pitchFamily="18" charset="0"/>
                    <a:cs typeface="Times New Roman" panose="02020603050405020304" pitchFamily="18" charset="0"/>
                  </a:rPr>
                  <a:t> = 2.057 × 10</a:t>
                </a:r>
                <a:r>
                  <a:rPr lang="en-US" sz="2400" baseline="30000" dirty="0">
                    <a:solidFill>
                      <a:schemeClr val="tx1"/>
                    </a:solidFill>
                    <a:latin typeface="Times New Roman" panose="02020603050405020304" pitchFamily="18" charset="0"/>
                    <a:cs typeface="Times New Roman" panose="02020603050405020304" pitchFamily="18" charset="0"/>
                  </a:rPr>
                  <a:t>7</a:t>
                </a:r>
                <a:r>
                  <a:rPr lang="en-US" sz="2400" dirty="0">
                    <a:solidFill>
                      <a:schemeClr val="tx1"/>
                    </a:solidFill>
                    <a:latin typeface="Times New Roman" panose="02020603050405020304" pitchFamily="18" charset="0"/>
                    <a:cs typeface="Times New Roman" panose="02020603050405020304" pitchFamily="18" charset="0"/>
                  </a:rPr>
                  <a:t> m</a:t>
                </a:r>
                <a:r>
                  <a:rPr lang="en-US" sz="2400" baseline="30000" dirty="0">
                    <a:solidFill>
                      <a:schemeClr val="tx1"/>
                    </a:solidFill>
                    <a:latin typeface="Times New Roman" panose="02020603050405020304" pitchFamily="18" charset="0"/>
                    <a:cs typeface="Times New Roman" panose="02020603050405020304" pitchFamily="18" charset="0"/>
                  </a:rPr>
                  <a:t>-1</a:t>
                </a:r>
              </a:p>
              <a:p>
                <a:pPr marL="0" lvl="0" indent="0" eaLnBrk="1" fontAlgn="auto" hangingPunct="1">
                  <a:lnSpc>
                    <a:spcPct val="100000"/>
                  </a:lnSpc>
                  <a:spcBef>
                    <a:spcPts val="1000"/>
                  </a:spcBef>
                  <a:spcAft>
                    <a:spcPts val="0"/>
                  </a:spcAft>
                  <a:buNone/>
                  <a:tabLst/>
                </a:pPr>
                <a14:m>
                  <m:oMath xmlns:m="http://schemas.openxmlformats.org/officeDocument/2006/math">
                    <m:r>
                      <a:rPr lang="en-US" sz="2400" b="0" i="1">
                        <a:solidFill>
                          <a:schemeClr val="tx1"/>
                        </a:solidFill>
                        <a:latin typeface="Cambria Math" panose="02040503050406030204" pitchFamily="18" charset="0"/>
                        <a:ea typeface="Times New Roman" panose="02020603050405020304" pitchFamily="18" charset="0"/>
                        <a:cs typeface="Arial" panose="020B0604020202020204" pitchFamily="34" charset="0"/>
                      </a:rPr>
                      <m:t>𝜆</m:t>
                    </m:r>
                  </m:oMath>
                </a14:m>
                <a:r>
                  <a:rPr lang="en-US" sz="2400" dirty="0">
                    <a:solidFill>
                      <a:schemeClr val="tx1"/>
                    </a:solidFill>
                    <a:latin typeface="Times New Roman" panose="02020603050405020304" pitchFamily="18" charset="0"/>
                    <a:cs typeface="Times New Roman" panose="02020603050405020304" pitchFamily="18" charset="0"/>
                  </a:rPr>
                  <a:t> = 4.862 × 10</a:t>
                </a:r>
                <a:r>
                  <a:rPr lang="en-US" sz="2400" baseline="30000" dirty="0">
                    <a:solidFill>
                      <a:schemeClr val="tx1"/>
                    </a:solidFill>
                    <a:latin typeface="Times New Roman" panose="02020603050405020304" pitchFamily="18" charset="0"/>
                    <a:cs typeface="Times New Roman" panose="02020603050405020304" pitchFamily="18" charset="0"/>
                  </a:rPr>
                  <a:t>-7</a:t>
                </a:r>
                <a:r>
                  <a:rPr lang="en-US" sz="2400" dirty="0">
                    <a:solidFill>
                      <a:schemeClr val="tx1"/>
                    </a:solidFill>
                    <a:latin typeface="Times New Roman" panose="02020603050405020304" pitchFamily="18" charset="0"/>
                    <a:cs typeface="Times New Roman" panose="02020603050405020304" pitchFamily="18" charset="0"/>
                  </a:rPr>
                  <a:t> m</a:t>
                </a:r>
              </a:p>
              <a:p>
                <a:pPr marL="0" marR="0" lvl="0" indent="0" algn="ctr" defTabSz="914400" rtl="0" eaLnBrk="0" fontAlgn="base" latinLnBrk="0" hangingPunct="0">
                  <a:lnSpc>
                    <a:spcPct val="100000"/>
                  </a:lnSpc>
                  <a:spcBef>
                    <a:spcPct val="0"/>
                  </a:spcBef>
                  <a:spcAft>
                    <a:spcPct val="0"/>
                  </a:spcAft>
                  <a:buClrTx/>
                  <a:buSzTx/>
                  <a:buFontTx/>
                  <a:buNone/>
                  <a:tabLst>
                    <a:tab pos="1989138" algn="ctr"/>
                    <a:tab pos="5394325" algn="ctr"/>
                    <a:tab pos="6370638" algn="ctr"/>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4" name="Rectangle 1"/>
              <p:cNvSpPr>
                <a:spLocks noGrp="1" noRot="1" noChangeAspect="1" noMove="1" noResize="1" noEditPoints="1" noAdjustHandles="1" noChangeArrowheads="1" noChangeShapeType="1" noTextEdit="1"/>
              </p:cNvSpPr>
              <p:nvPr>
                <p:ph idx="1"/>
              </p:nvPr>
            </p:nvSpPr>
            <p:spPr bwMode="auto">
              <a:xfrm>
                <a:off x="154745" y="12532"/>
                <a:ext cx="11802793" cy="6896440"/>
              </a:xfrm>
              <a:prstGeom prst="rect">
                <a:avLst/>
              </a:prstGeom>
              <a:blipFill>
                <a:blip r:embed="rId2"/>
                <a:stretch>
                  <a:fillRect l="-774" t="-619" r="-5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3961513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789" y="1300675"/>
            <a:ext cx="11344422" cy="1325563"/>
          </a:xfrm>
        </p:spPr>
        <p:txBody>
          <a:bodyPr>
            <a:noAutofit/>
          </a:bodyPr>
          <a:lstStyle/>
          <a:p>
            <a:pPr marL="467360" marR="0" indent="-6350">
              <a:lnSpc>
                <a:spcPct val="106000"/>
              </a:lnSpc>
              <a:spcBef>
                <a:spcPts val="0"/>
              </a:spcBef>
              <a:spcAft>
                <a:spcPts val="3890"/>
              </a:spcAft>
            </a:pPr>
            <a:r>
              <a:rPr lang="en-US" sz="24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Figure 7: When excited hydrogen atoms return to lower energy states, they emit photons of certain energies, and thus certain colors</a:t>
            </a:r>
            <a:br>
              <a:rPr lang="en-US" sz="24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br>
            <a:r>
              <a:rPr lang="en-US" sz="24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r>
            <a:br>
              <a:rPr lang="en-US" sz="24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br>
            <a:r>
              <a:rPr lang="en-US" sz="24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r>
            <a:br>
              <a:rPr lang="en-US" sz="24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br>
            <a:r>
              <a:rPr lang="en-US" sz="24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r>
            <a:br>
              <a:rPr lang="en-US" sz="24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br>
            <a:r>
              <a:rPr lang="en-US" sz="24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r>
            <a:br>
              <a:rPr lang="en-US" sz="24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br>
            <a:r>
              <a:rPr lang="en-US" sz="24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br>
              <a:rPr lang="en-US" sz="24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br>
            <a:endParaRPr lang="en-US" sz="2400" dirty="0">
              <a:solidFill>
                <a:srgbClr val="0070C0"/>
              </a:solidFill>
              <a:latin typeface="Times New Roman" panose="02020603050405020304" pitchFamily="18" charset="0"/>
              <a:cs typeface="Times New Roman" panose="02020603050405020304" pitchFamily="18" charset="0"/>
            </a:endParaRPr>
          </a:p>
        </p:txBody>
      </p:sp>
      <p:pic>
        <p:nvPicPr>
          <p:cNvPr id="11" name="Content Placeholder 10"/>
          <p:cNvPicPr>
            <a:picLocks noGrp="1"/>
          </p:cNvPicPr>
          <p:nvPr>
            <p:ph idx="1"/>
          </p:nvPr>
        </p:nvPicPr>
        <p:blipFill>
          <a:blip r:embed="rId2"/>
          <a:stretch>
            <a:fillRect/>
          </a:stretch>
        </p:blipFill>
        <p:spPr>
          <a:xfrm>
            <a:off x="886265" y="1730326"/>
            <a:ext cx="10663310" cy="3165231"/>
          </a:xfrm>
          <a:prstGeom prst="rect">
            <a:avLst/>
          </a:prstGeom>
        </p:spPr>
      </p:pic>
    </p:spTree>
    <p:extLst>
      <p:ext uri="{BB962C8B-B14F-4D97-AF65-F5344CB8AC3E}">
        <p14:creationId xmlns:p14="http://schemas.microsoft.com/office/powerpoint/2010/main" val="21773061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8" y="-215245"/>
            <a:ext cx="2918040" cy="960834"/>
          </a:xfrm>
        </p:spPr>
        <p:txBody>
          <a:bodyPr>
            <a:normAutofit/>
          </a:bodyPr>
          <a:lstStyle/>
          <a:p>
            <a:r>
              <a:rPr lang="en-US" sz="4000" dirty="0">
                <a:solidFill>
                  <a:srgbClr val="FF0000"/>
                </a:solidFill>
                <a:latin typeface="Times New Roman" panose="02020603050405020304" pitchFamily="18" charset="0"/>
                <a:cs typeface="Times New Roman" panose="02020603050405020304" pitchFamily="18" charset="0"/>
              </a:rPr>
              <a:t>Bohr Theory</a:t>
            </a:r>
          </a:p>
        </p:txBody>
      </p:sp>
      <mc:AlternateContent xmlns:mc="http://schemas.openxmlformats.org/markup-compatibility/2006" xmlns:a14="http://schemas.microsoft.com/office/drawing/2010/main">
        <mc:Choice Requires="a14">
          <p:sp>
            <p:nvSpPr>
              <p:cNvPr id="4" name="Rectangle 1"/>
              <p:cNvSpPr>
                <a:spLocks noGrp="1" noChangeArrowheads="1"/>
              </p:cNvSpPr>
              <p:nvPr>
                <p:ph idx="1"/>
              </p:nvPr>
            </p:nvSpPr>
            <p:spPr bwMode="auto">
              <a:xfrm>
                <a:off x="261258" y="210252"/>
                <a:ext cx="11698513" cy="713617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8394" tIns="0" rIns="0" bIns="444360" numCol="1" anchor="ctr" anchorCtr="0" compatLnSpc="1">
                <a:prstTxWarp prst="textNoShape">
                  <a:avLst/>
                </a:prstTxWarp>
                <a:spAutoFit/>
              </a:bodyPr>
              <a:lstStyle>
                <a:lvl1pPr eaLnBrk="0" fontAlgn="base" hangingPunct="0">
                  <a:spcBef>
                    <a:spcPct val="0"/>
                  </a:spcBef>
                  <a:spcAft>
                    <a:spcPct val="0"/>
                  </a:spcAft>
                  <a:tabLst>
                    <a:tab pos="1066800" algn="ctr"/>
                    <a:tab pos="5535613" algn="ctr"/>
                  </a:tabLst>
                  <a:defRPr>
                    <a:solidFill>
                      <a:schemeClr val="tx1"/>
                    </a:solidFill>
                    <a:latin typeface="Arial" panose="020B0604020202020204" pitchFamily="34" charset="0"/>
                  </a:defRPr>
                </a:lvl1pPr>
                <a:lvl2pPr eaLnBrk="0" fontAlgn="base" hangingPunct="0">
                  <a:spcBef>
                    <a:spcPct val="0"/>
                  </a:spcBef>
                  <a:spcAft>
                    <a:spcPct val="0"/>
                  </a:spcAft>
                  <a:tabLst>
                    <a:tab pos="1066800" algn="ctr"/>
                    <a:tab pos="5535613" algn="ctr"/>
                  </a:tabLst>
                  <a:defRPr>
                    <a:solidFill>
                      <a:schemeClr val="tx1"/>
                    </a:solidFill>
                    <a:latin typeface="Arial" panose="020B0604020202020204" pitchFamily="34" charset="0"/>
                  </a:defRPr>
                </a:lvl2pPr>
                <a:lvl3pPr eaLnBrk="0" fontAlgn="base" hangingPunct="0">
                  <a:spcBef>
                    <a:spcPct val="0"/>
                  </a:spcBef>
                  <a:spcAft>
                    <a:spcPct val="0"/>
                  </a:spcAft>
                  <a:tabLst>
                    <a:tab pos="1066800" algn="ctr"/>
                    <a:tab pos="5535613" algn="ctr"/>
                  </a:tabLst>
                  <a:defRPr>
                    <a:solidFill>
                      <a:schemeClr val="tx1"/>
                    </a:solidFill>
                    <a:latin typeface="Arial" panose="020B0604020202020204" pitchFamily="34" charset="0"/>
                  </a:defRPr>
                </a:lvl3pPr>
                <a:lvl4pPr eaLnBrk="0" fontAlgn="base" hangingPunct="0">
                  <a:spcBef>
                    <a:spcPct val="0"/>
                  </a:spcBef>
                  <a:spcAft>
                    <a:spcPct val="0"/>
                  </a:spcAft>
                  <a:tabLst>
                    <a:tab pos="1066800" algn="ctr"/>
                    <a:tab pos="5535613" algn="ctr"/>
                  </a:tabLst>
                  <a:defRPr>
                    <a:solidFill>
                      <a:schemeClr val="tx1"/>
                    </a:solidFill>
                    <a:latin typeface="Arial" panose="020B0604020202020204" pitchFamily="34" charset="0"/>
                  </a:defRPr>
                </a:lvl4pPr>
                <a:lvl5pPr eaLnBrk="0" fontAlgn="base" hangingPunct="0">
                  <a:spcBef>
                    <a:spcPct val="0"/>
                  </a:spcBef>
                  <a:spcAft>
                    <a:spcPct val="0"/>
                  </a:spcAft>
                  <a:tabLst>
                    <a:tab pos="1066800" algn="ctr"/>
                    <a:tab pos="5535613" algn="ctr"/>
                  </a:tabLst>
                  <a:defRPr>
                    <a:solidFill>
                      <a:schemeClr val="tx1"/>
                    </a:solidFill>
                    <a:latin typeface="Arial" panose="020B0604020202020204" pitchFamily="34" charset="0"/>
                  </a:defRPr>
                </a:lvl5pPr>
                <a:lvl6pPr eaLnBrk="0" fontAlgn="base" hangingPunct="0">
                  <a:spcBef>
                    <a:spcPct val="0"/>
                  </a:spcBef>
                  <a:spcAft>
                    <a:spcPct val="0"/>
                  </a:spcAft>
                  <a:tabLst>
                    <a:tab pos="1066800" algn="ctr"/>
                    <a:tab pos="5535613" algn="ctr"/>
                  </a:tabLst>
                  <a:defRPr>
                    <a:solidFill>
                      <a:schemeClr val="tx1"/>
                    </a:solidFill>
                    <a:latin typeface="Arial" panose="020B0604020202020204" pitchFamily="34" charset="0"/>
                  </a:defRPr>
                </a:lvl6pPr>
                <a:lvl7pPr eaLnBrk="0" fontAlgn="base" hangingPunct="0">
                  <a:spcBef>
                    <a:spcPct val="0"/>
                  </a:spcBef>
                  <a:spcAft>
                    <a:spcPct val="0"/>
                  </a:spcAft>
                  <a:tabLst>
                    <a:tab pos="1066800" algn="ctr"/>
                    <a:tab pos="5535613" algn="ctr"/>
                  </a:tabLst>
                  <a:defRPr>
                    <a:solidFill>
                      <a:schemeClr val="tx1"/>
                    </a:solidFill>
                    <a:latin typeface="Arial" panose="020B0604020202020204" pitchFamily="34" charset="0"/>
                  </a:defRPr>
                </a:lvl7pPr>
                <a:lvl8pPr eaLnBrk="0" fontAlgn="base" hangingPunct="0">
                  <a:spcBef>
                    <a:spcPct val="0"/>
                  </a:spcBef>
                  <a:spcAft>
                    <a:spcPct val="0"/>
                  </a:spcAft>
                  <a:tabLst>
                    <a:tab pos="1066800" algn="ctr"/>
                    <a:tab pos="5535613" algn="ctr"/>
                  </a:tabLst>
                  <a:defRPr>
                    <a:solidFill>
                      <a:schemeClr val="tx1"/>
                    </a:solidFill>
                    <a:latin typeface="Arial" panose="020B0604020202020204" pitchFamily="34" charset="0"/>
                  </a:defRPr>
                </a:lvl8pPr>
                <a:lvl9pPr eaLnBrk="0" fontAlgn="base" hangingPunct="0">
                  <a:spcBef>
                    <a:spcPct val="0"/>
                  </a:spcBef>
                  <a:spcAft>
                    <a:spcPct val="0"/>
                  </a:spcAft>
                  <a:tabLst>
                    <a:tab pos="1066800" algn="ctr"/>
                    <a:tab pos="5535613"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66800" algn="ctr"/>
                    <a:tab pos="5535613" algn="ct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In 1913 Neils Bohr incorporated Planck’s quantum theory into the hydrogen spectrum </a:t>
                </a:r>
              </a:p>
              <a:p>
                <a:pPr marL="0" marR="0" lvl="0" indent="0" algn="l" defTabSz="914400" rtl="0" eaLnBrk="0" fontAlgn="base" latinLnBrk="0" hangingPunct="0">
                  <a:lnSpc>
                    <a:spcPct val="100000"/>
                  </a:lnSpc>
                  <a:spcBef>
                    <a:spcPct val="0"/>
                  </a:spcBef>
                  <a:spcAft>
                    <a:spcPct val="0"/>
                  </a:spcAft>
                  <a:buClrTx/>
                  <a:buSzTx/>
                  <a:buFontTx/>
                  <a:buNone/>
                  <a:tabLst>
                    <a:tab pos="1066800" algn="ctr"/>
                    <a:tab pos="5535613" algn="ct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explanation. </a:t>
                </a:r>
                <a:r>
                  <a:rPr kumimoji="0" lang="en-US" altLang="en-US" sz="2400" b="0" i="0" u="none" strike="noStrike" cap="none" normalizeH="0" baseline="0" dirty="0">
                    <a:ln>
                      <a:noFill/>
                    </a:ln>
                    <a:solidFill>
                      <a:srgbClr val="FEB80A"/>
                    </a:solidFill>
                    <a:effectLst/>
                    <a:latin typeface="Times New Roman" panose="02020603050405020304" pitchFamily="18" charset="0"/>
                    <a:ea typeface="Wingdings 2" panose="05020102010507070707" pitchFamily="18" charset="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1066800" algn="ctr"/>
                    <a:tab pos="5535613" algn="ct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Here are the postulates of Bohr’s theory. </a:t>
                </a:r>
              </a:p>
              <a:p>
                <a:pPr marL="0" marR="0" lvl="0" indent="0" algn="l" defTabSz="914400" rtl="0" eaLnBrk="0" fontAlgn="base" latinLnBrk="0" hangingPunct="0">
                  <a:lnSpc>
                    <a:spcPct val="100000"/>
                  </a:lnSpc>
                  <a:spcBef>
                    <a:spcPct val="0"/>
                  </a:spcBef>
                  <a:spcAft>
                    <a:spcPct val="0"/>
                  </a:spcAft>
                  <a:buClrTx/>
                  <a:buSzTx/>
                  <a:buFontTx/>
                  <a:buNone/>
                  <a:tabLst>
                    <a:tab pos="1066800" algn="ctr"/>
                    <a:tab pos="5535613" algn="ctr"/>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tab pos="1066800" algn="ctr"/>
                    <a:tab pos="5535613" algn="ct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kumimoji="0" lang="en-US" altLang="en-US" sz="2400" b="0" i="0" u="none" strike="noStrike" cap="none" normalizeH="0" baseline="0" dirty="0">
                    <a:ln>
                      <a:noFill/>
                    </a:ln>
                    <a:solidFill>
                      <a:srgbClr val="0070C0"/>
                    </a:solidFill>
                    <a:effectLst/>
                    <a:latin typeface="Times New Roman" panose="02020603050405020304" pitchFamily="18" charset="0"/>
                    <a:ea typeface="Constantia" panose="02030602050306030303" pitchFamily="18" charset="0"/>
                    <a:cs typeface="Times New Roman" panose="02020603050405020304" pitchFamily="18" charset="0"/>
                  </a:rPr>
                  <a:t>1-</a:t>
                </a: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Atom has a number of definite and discrete energy levels (orbits) in which an electron       may</a:t>
                </a:r>
                <a:r>
                  <a:rPr lang="en-US" alt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a:t>
                </a: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exist without emitting or absorbing electromagnetic radiation. </a:t>
                </a:r>
              </a:p>
              <a:p>
                <a:pPr marL="0" marR="0" lvl="0" indent="0" algn="l" defTabSz="914400" rtl="0" eaLnBrk="0" fontAlgn="base" latinLnBrk="0" hangingPunct="0">
                  <a:lnSpc>
                    <a:spcPct val="100000"/>
                  </a:lnSpc>
                  <a:spcBef>
                    <a:spcPct val="0"/>
                  </a:spcBef>
                  <a:spcAft>
                    <a:spcPct val="0"/>
                  </a:spcAft>
                  <a:buClrTx/>
                  <a:buSzTx/>
                  <a:buNone/>
                  <a:tabLst>
                    <a:tab pos="1066800" algn="ctr"/>
                    <a:tab pos="5535613" algn="ctr"/>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066800" algn="ctr"/>
                    <a:tab pos="5535613" algn="ct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As the orbital radius increases so does the energy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066800" algn="ctr"/>
                    <a:tab pos="5535613" algn="ct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1 &lt; 2 &lt; 3 &lt; 4 &lt; 5......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tab pos="1066800" algn="ctr"/>
                    <a:tab pos="5535613" algn="ctr"/>
                  </a:tabLst>
                </a:pPr>
                <a:endPar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tab pos="1066800" algn="ctr"/>
                    <a:tab pos="5535613" algn="ctr"/>
                  </a:tabLst>
                </a:pPr>
                <a:r>
                  <a:rPr lang="en-US" alt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a:t>
                </a:r>
                <a:r>
                  <a:rPr lang="en-US" altLang="en-US" sz="2400" dirty="0">
                    <a:solidFill>
                      <a:srgbClr val="0070C0"/>
                    </a:solidFill>
                    <a:latin typeface="Times New Roman" panose="02020603050405020304" pitchFamily="18" charset="0"/>
                    <a:ea typeface="Constantia" panose="02030602050306030303" pitchFamily="18" charset="0"/>
                    <a:cs typeface="Times New Roman" panose="02020603050405020304" pitchFamily="18" charset="0"/>
                  </a:rPr>
                  <a:t>2-</a:t>
                </a:r>
                <a:r>
                  <a:rPr lang="en-US" alt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a:t>
                </a: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An electron may move from one discrete energy level (orbit) to another, but, in so doing, </a:t>
                </a:r>
              </a:p>
              <a:p>
                <a:pPr marL="0" marR="0" lvl="0" indent="0" algn="l" defTabSz="914400" rtl="0" eaLnBrk="0" fontAlgn="base" latinLnBrk="0" hangingPunct="0">
                  <a:lnSpc>
                    <a:spcPct val="100000"/>
                  </a:lnSpc>
                  <a:spcBef>
                    <a:spcPct val="0"/>
                  </a:spcBef>
                  <a:spcAft>
                    <a:spcPct val="0"/>
                  </a:spcAft>
                  <a:buClrTx/>
                  <a:buSzTx/>
                  <a:buNone/>
                  <a:tabLst>
                    <a:tab pos="1066800" algn="ctr"/>
                    <a:tab pos="5535613" algn="ct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monochromatic radiation is emitted or absorbed in accordance with the following equation.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066800" algn="ctr"/>
                    <a:tab pos="5535613" algn="ct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lvl="0" indent="0">
                  <a:lnSpc>
                    <a:spcPct val="100000"/>
                  </a:lnSpc>
                  <a:buNone/>
                </a:pP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kumimoji="0" lang="en-US" altLang="en-US" sz="2400" b="0" i="0" u="none" strike="noStrike" cap="none" normalizeH="0" baseline="-3000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E</a:t>
                </a:r>
                <a:r>
                  <a:rPr kumimoji="0" lang="en-US" altLang="en-US" sz="2400" b="0" i="0" u="none" strike="noStrike" cap="none" normalizeH="0" baseline="-3000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Δ</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a:t>
                </a:r>
                <a:r>
                  <a:rPr lang="en-US" altLang="en-US" sz="2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14:m>
                  <m:oMath xmlns:m="http://schemas.openxmlformats.org/officeDocument/2006/math">
                    <m:f>
                      <m:fPr>
                        <m:ctrlPr>
                          <a:rPr lang="en-US" sz="24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2400" i="1">
                            <a:solidFill>
                              <a:prstClr val="black"/>
                            </a:solidFill>
                            <a:latin typeface="Cambria Math" panose="02040503050406030204" pitchFamily="18" charset="0"/>
                            <a:ea typeface="Times New Roman" panose="02020603050405020304" pitchFamily="18" charset="0"/>
                            <a:cs typeface="Arial" panose="020B0604020202020204" pitchFamily="34" charset="0"/>
                          </a:rPr>
                          <m:t>h𝐶</m:t>
                        </m:r>
                      </m:num>
                      <m:den>
                        <m:r>
                          <a:rPr lang="en-US" sz="2400" i="1">
                            <a:solidFill>
                              <a:prstClr val="black"/>
                            </a:solidFill>
                            <a:latin typeface="Cambria Math" panose="02040503050406030204" pitchFamily="18" charset="0"/>
                            <a:ea typeface="Times New Roman" panose="02020603050405020304" pitchFamily="18" charset="0"/>
                            <a:cs typeface="Arial" panose="020B0604020202020204" pitchFamily="34" charset="0"/>
                          </a:rPr>
                          <m:t>𝜆</m:t>
                        </m:r>
                      </m:den>
                    </m:f>
                    <m:r>
                      <a:rPr lang="en-US" sz="2400" i="1">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oMath>
                </a14:m>
                <a:endParaRPr kumimoji="0" lang="en-US" altLang="en-US" sz="2400" b="0" i="0" u="none" strike="noStrike" cap="none" normalizeH="0" baseline="-3000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00000"/>
                  </a:lnSpc>
                  <a:buNone/>
                </a:pPr>
                <a:endParaRPr kumimoji="0" lang="en-US" altLang="en-US" sz="2400" b="0" i="0" u="none" strike="noStrike" cap="none" normalizeH="0" baseline="-3000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066800" algn="ctr"/>
                    <a:tab pos="5535613" algn="ctr"/>
                  </a:tabLst>
                </a:pPr>
                <a:r>
                  <a:rPr kumimoji="0" lang="en-US" altLang="en-US" sz="24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kumimoji="0" lang="en-US" altLang="en-US" sz="2400" b="0" i="0" u="none" strike="noStrike" cap="none" normalizeH="0" baseline="-2500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en-US" altLang="en-US" sz="24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&gt; </a:t>
                </a:r>
                <a:r>
                  <a:rPr kumimoji="0" lang="en-US" altLang="en-US" sz="24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kumimoji="0" lang="en-US" altLang="en-US" sz="2400" b="0" i="0" u="none" strike="noStrike" cap="none" normalizeH="0" baseline="-2500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kumimoji="0" lang="en-US" altLang="en-US" sz="24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1066800" algn="ctr"/>
                    <a:tab pos="5535613" algn="ctr"/>
                  </a:tabLst>
                </a:pPr>
                <a:endParaRPr kumimoji="0" lang="en-US" altLang="en-US" sz="24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066800" algn="ctr"/>
                    <a:tab pos="5535613" algn="ct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4" name="Rectangle 1"/>
              <p:cNvSpPr>
                <a:spLocks noGrp="1" noRot="1" noChangeAspect="1" noMove="1" noResize="1" noEditPoints="1" noAdjustHandles="1" noChangeArrowheads="1" noChangeShapeType="1" noTextEdit="1"/>
              </p:cNvSpPr>
              <p:nvPr>
                <p:ph idx="1"/>
              </p:nvPr>
            </p:nvSpPr>
            <p:spPr bwMode="auto">
              <a:xfrm>
                <a:off x="261258" y="210252"/>
                <a:ext cx="11698513" cy="7136171"/>
              </a:xfrm>
              <a:prstGeom prst="rect">
                <a:avLst/>
              </a:prstGeom>
              <a:blipFill>
                <a:blip r:embed="rId2"/>
                <a:stretch>
                  <a:fillRect l="-782" t="-769" r="-83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40958056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365760" y="1031478"/>
            <a:ext cx="11507372" cy="5594405"/>
          </a:xfrm>
          <a:prstGeom prst="rect">
            <a:avLst/>
          </a:prstGeom>
        </p:spPr>
      </p:pic>
      <p:sp>
        <p:nvSpPr>
          <p:cNvPr id="5" name="Rectangle 1"/>
          <p:cNvSpPr>
            <a:spLocks noGrp="1" noChangeArrowheads="1"/>
          </p:cNvSpPr>
          <p:nvPr>
            <p:ph type="title"/>
          </p:nvPr>
        </p:nvSpPr>
        <p:spPr bwMode="auto">
          <a:xfrm>
            <a:off x="739726" y="292814"/>
            <a:ext cx="919206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69714"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70C0"/>
                </a:solidFill>
                <a:effectLst/>
                <a:latin typeface="Times New Roman" panose="02020603050405020304" pitchFamily="18" charset="0"/>
                <a:ea typeface="Constantia" panose="02030602050306030303" pitchFamily="18" charset="0"/>
                <a:cs typeface="Times New Roman" panose="02020603050405020304" pitchFamily="18" charset="0"/>
              </a:rPr>
              <a:t>Figure 8: The Bohr Model of the Atom Hydrogen Spectrum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04292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015" y="334449"/>
            <a:ext cx="11816862" cy="6108553"/>
          </a:xfrm>
        </p:spPr>
        <p:txBody>
          <a:bodyPr>
            <a:noAutofit/>
          </a:bodyPr>
          <a:lstStyle/>
          <a:p>
            <a:pPr marL="0" marR="0">
              <a:lnSpc>
                <a:spcPct val="107000"/>
              </a:lnSpc>
              <a:spcBef>
                <a:spcPts val="0"/>
              </a:spcBef>
              <a:spcAft>
                <a:spcPts val="390"/>
              </a:spcAft>
              <a:tabLst>
                <a:tab pos="1068070" algn="ctr"/>
                <a:tab pos="3426460" algn="ctr"/>
              </a:tabLst>
            </a:pPr>
            <a:r>
              <a:rPr lang="en-US" alt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Energy is absorbed when electrons jump to higher orbits</a:t>
            </a:r>
          </a:p>
          <a:p>
            <a:pPr marL="0" marR="0" indent="0" algn="ctr">
              <a:lnSpc>
                <a:spcPct val="107000"/>
              </a:lnSpc>
              <a:spcBef>
                <a:spcPts val="0"/>
              </a:spcBef>
              <a:spcAft>
                <a:spcPts val="390"/>
              </a:spcAft>
              <a:buNone/>
              <a:tabLst>
                <a:tab pos="1068070" algn="ctr"/>
                <a:tab pos="3426460" algn="ctr"/>
              </a:tabLst>
            </a:pPr>
            <a:r>
              <a:rPr lang="en-US" alt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n = 2 to n = 4 for example.</a:t>
            </a:r>
          </a:p>
          <a:p>
            <a:pPr marL="0" marR="0" indent="0">
              <a:lnSpc>
                <a:spcPct val="107000"/>
              </a:lnSpc>
              <a:spcBef>
                <a:spcPts val="0"/>
              </a:spcBef>
              <a:spcAft>
                <a:spcPts val="390"/>
              </a:spcAft>
              <a:buNone/>
              <a:tabLst>
                <a:tab pos="1068070" algn="ctr"/>
                <a:tab pos="3426460" algn="ctr"/>
              </a:tabLst>
            </a:pP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p>
          <a:p>
            <a:pPr marL="0" marR="0">
              <a:lnSpc>
                <a:spcPct val="107000"/>
              </a:lnSpc>
              <a:spcBef>
                <a:spcPts val="0"/>
              </a:spcBef>
              <a:spcAft>
                <a:spcPts val="390"/>
              </a:spcAft>
              <a:tabLst>
                <a:tab pos="1068070" algn="ctr"/>
                <a:tab pos="3426460" algn="ctr"/>
              </a:tabLst>
            </a:pP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Energy is emitted when electrons fall to lower orbits </a:t>
            </a:r>
          </a:p>
          <a:p>
            <a:pPr marL="0" marR="0" indent="0" algn="ctr">
              <a:lnSpc>
                <a:spcPct val="107000"/>
              </a:lnSpc>
              <a:spcBef>
                <a:spcPts val="0"/>
              </a:spcBef>
              <a:spcAft>
                <a:spcPts val="390"/>
              </a:spcAft>
              <a:buNone/>
              <a:tabLst>
                <a:tab pos="1068070" algn="ctr"/>
                <a:tab pos="3426460" algn="ctr"/>
              </a:tabLst>
            </a:pP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n = 4 to n = 1 for example </a:t>
            </a:r>
          </a:p>
          <a:p>
            <a:pPr marL="0" marR="0" indent="0">
              <a:lnSpc>
                <a:spcPct val="107000"/>
              </a:lnSpc>
              <a:spcBef>
                <a:spcPts val="0"/>
              </a:spcBef>
              <a:spcAft>
                <a:spcPts val="0"/>
              </a:spcAft>
              <a:buNone/>
              <a:tabLst>
                <a:tab pos="1525270" algn="ctr"/>
                <a:tab pos="3426460" algn="ctr"/>
              </a:tabLst>
            </a:pP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3-</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An electron moves in a circular orbit about the nucleus and it motion is governed by the ordinary laws of mechanics and electrostatics, with the restriction that the angular momentum of the electron is quantized (can only have certain discrete values). </a:t>
            </a:r>
          </a:p>
          <a:p>
            <a:pPr marL="153670" marR="0">
              <a:lnSpc>
                <a:spcPct val="107000"/>
              </a:lnSpc>
              <a:spcBef>
                <a:spcPts val="0"/>
              </a:spcBef>
              <a:spcAft>
                <a:spcPts val="0"/>
              </a:spcAft>
            </a:pPr>
            <a:endPar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endParaRPr>
          </a:p>
          <a:p>
            <a:pPr marL="762000" marR="0" indent="0">
              <a:lnSpc>
                <a:spcPct val="97000"/>
              </a:lnSpc>
              <a:spcBef>
                <a:spcPts val="0"/>
              </a:spcBef>
              <a:spcAft>
                <a:spcPts val="625"/>
              </a:spcAft>
              <a:buNone/>
            </a:pPr>
            <a:r>
              <a:rPr lang="en-US" sz="3600" dirty="0">
                <a:solidFill>
                  <a:srgbClr val="0070C0"/>
                </a:solidFill>
                <a:latin typeface="Times New Roman" panose="02020603050405020304" pitchFamily="18" charset="0"/>
                <a:ea typeface="Constantia" panose="02030602050306030303" pitchFamily="18" charset="0"/>
                <a:cs typeface="Times New Roman" panose="02020603050405020304" pitchFamily="18" charset="0"/>
              </a:rPr>
              <a:t>angular momentum = mvr = </a:t>
            </a:r>
            <a:r>
              <a:rPr lang="en-US" sz="3600" dirty="0" err="1">
                <a:solidFill>
                  <a:srgbClr val="0070C0"/>
                </a:solidFill>
                <a:latin typeface="Times New Roman" panose="02020603050405020304" pitchFamily="18" charset="0"/>
                <a:ea typeface="Constantia" panose="02030602050306030303" pitchFamily="18" charset="0"/>
                <a:cs typeface="Times New Roman" panose="02020603050405020304" pitchFamily="18" charset="0"/>
              </a:rPr>
              <a:t>nh</a:t>
            </a:r>
            <a:r>
              <a:rPr lang="en-US" sz="3600" dirty="0">
                <a:solidFill>
                  <a:srgbClr val="0070C0"/>
                </a:solidFill>
                <a:latin typeface="Times New Roman" panose="02020603050405020304" pitchFamily="18" charset="0"/>
                <a:ea typeface="Constantia" panose="02030602050306030303" pitchFamily="18" charset="0"/>
                <a:cs typeface="Times New Roman" panose="02020603050405020304" pitchFamily="18" charset="0"/>
              </a:rPr>
              <a:t>/2</a:t>
            </a:r>
            <a:r>
              <a:rPr lang="en-US" sz="3600" dirty="0">
                <a:solidFill>
                  <a:srgbClr val="0070C0"/>
                </a:solidFill>
                <a:latin typeface="Times New Roman" panose="02020603050405020304" pitchFamily="18" charset="0"/>
                <a:ea typeface="Segoe UI Symbol" panose="020B0502040204020203" pitchFamily="34" charset="0"/>
                <a:cs typeface="Times New Roman" panose="02020603050405020304" pitchFamily="18" charset="0"/>
              </a:rPr>
              <a:t>πr</a:t>
            </a:r>
          </a:p>
          <a:p>
            <a:pPr marL="762000" marR="0" indent="0">
              <a:lnSpc>
                <a:spcPct val="97000"/>
              </a:lnSpc>
              <a:spcBef>
                <a:spcPts val="0"/>
              </a:spcBef>
              <a:spcAft>
                <a:spcPts val="625"/>
              </a:spcAft>
              <a:buNone/>
            </a:pPr>
            <a:endParaRPr lang="en-US" sz="3600" dirty="0">
              <a:solidFill>
                <a:srgbClr val="0070C0"/>
              </a:solidFill>
              <a:latin typeface="Times New Roman" panose="02020603050405020304" pitchFamily="18" charset="0"/>
              <a:ea typeface="Segoe UI Symbol" panose="020B0502040204020203" pitchFamily="34" charset="0"/>
              <a:cs typeface="Times New Roman" panose="02020603050405020304" pitchFamily="18" charset="0"/>
            </a:endParaRPr>
          </a:p>
          <a:p>
            <a:pPr marL="762000" marR="0" indent="0">
              <a:lnSpc>
                <a:spcPct val="97000"/>
              </a:lnSpc>
              <a:spcBef>
                <a:spcPts val="0"/>
              </a:spcBef>
              <a:spcAft>
                <a:spcPts val="625"/>
              </a:spcAft>
              <a:buNone/>
            </a:pP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h = Planck’s constant     n = 1,2,3,4,...(energy levels)  v = velocity of electron  </a:t>
            </a:r>
          </a:p>
          <a:p>
            <a:pPr marL="762000" marR="0" indent="0">
              <a:lnSpc>
                <a:spcPct val="97000"/>
              </a:lnSpc>
              <a:spcBef>
                <a:spcPts val="0"/>
              </a:spcBef>
              <a:spcAft>
                <a:spcPts val="625"/>
              </a:spcAft>
              <a:buNone/>
            </a:pP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m = mass of electron     r = radius of orbit.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r>
            <a:b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8558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265" y="365125"/>
            <a:ext cx="10972800" cy="1941977"/>
          </a:xfrm>
        </p:spPr>
        <p:txBody>
          <a:bodyPr>
            <a:normAutofit fontScale="90000"/>
          </a:bodyPr>
          <a:lstStyle/>
          <a:p>
            <a:pPr marL="2315845" marR="0" indent="-6350" algn="ctr">
              <a:lnSpc>
                <a:spcPct val="106000"/>
              </a:lnSpc>
              <a:spcBef>
                <a:spcPts val="0"/>
              </a:spcBef>
              <a:spcAft>
                <a:spcPts val="155"/>
              </a:spcAft>
            </a:pPr>
            <a:r>
              <a:rPr lang="en-US" sz="2700" b="1" dirty="0">
                <a:solidFill>
                  <a:srgbClr val="4E5B6F"/>
                </a:solidFill>
                <a:latin typeface="Times New Roman" panose="02020603050405020304" pitchFamily="18" charset="0"/>
                <a:ea typeface="Arial" panose="020B0604020202020204" pitchFamily="34" charset="0"/>
                <a:cs typeface="Times New Roman" panose="02020603050405020304" pitchFamily="18" charset="0"/>
              </a:rPr>
              <a:t>Figure 1: A light wave</a:t>
            </a:r>
            <a:r>
              <a:rPr lang="en-US" sz="27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br>
              <a:rPr lang="en-US" sz="27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br>
            <a:r>
              <a:rPr lang="en-US" sz="2700" dirty="0">
                <a:solidFill>
                  <a:srgbClr val="17020C"/>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The relationship between wavelength and </a:t>
            </a:r>
            <a:r>
              <a:rPr lang="en-US" sz="2700" dirty="0">
                <a:solidFill>
                  <a:srgbClr val="17020C"/>
                </a:solidFill>
                <a:latin typeface="Times New Roman" panose="02020603050405020304" pitchFamily="18" charset="0"/>
                <a:ea typeface="Constantia" panose="02030602050306030303" pitchFamily="18" charset="0"/>
                <a:cs typeface="Times New Roman" panose="02020603050405020304" pitchFamily="18" charset="0"/>
              </a:rPr>
              <a:t>frequency for any wave is;</a:t>
            </a:r>
            <a:br>
              <a:rPr lang="en-US" sz="2700" dirty="0">
                <a:solidFill>
                  <a:srgbClr val="17020C"/>
                </a:solidFill>
                <a:latin typeface="Times New Roman" panose="02020603050405020304" pitchFamily="18" charset="0"/>
                <a:ea typeface="Constantia" panose="02030602050306030303" pitchFamily="18" charset="0"/>
                <a:cs typeface="Times New Roman" panose="02020603050405020304" pitchFamily="18" charset="0"/>
              </a:rPr>
            </a:br>
            <a:r>
              <a:rPr lang="en-US" sz="2700" dirty="0">
                <a:solidFill>
                  <a:srgbClr val="17020C"/>
                </a:solidFill>
                <a:latin typeface="Times New Roman" panose="02020603050405020304" pitchFamily="18" charset="0"/>
                <a:ea typeface="Constantia" panose="02030602050306030303" pitchFamily="18" charset="0"/>
                <a:cs typeface="Times New Roman" panose="02020603050405020304" pitchFamily="18" charset="0"/>
              </a:rPr>
              <a:t> </a:t>
            </a:r>
            <a:r>
              <a:rPr lang="en-US" sz="2700" dirty="0">
                <a:solidFill>
                  <a:srgbClr val="0070C0"/>
                </a:solidFill>
                <a:latin typeface="Times New Roman" panose="02020603050405020304" pitchFamily="18" charset="0"/>
                <a:ea typeface="Constantia" panose="02030602050306030303" pitchFamily="18" charset="0"/>
                <a:cs typeface="Times New Roman" panose="02020603050405020304" pitchFamily="18" charset="0"/>
              </a:rPr>
              <a:t>Velocity</a:t>
            </a:r>
            <a:r>
              <a:rPr lang="en-US" sz="2700" dirty="0">
                <a:solidFill>
                  <a:srgbClr val="17020C"/>
                </a:solidFill>
                <a:latin typeface="Times New Roman" panose="02020603050405020304" pitchFamily="18" charset="0"/>
                <a:ea typeface="Constantia" panose="02030602050306030303" pitchFamily="18" charset="0"/>
                <a:cs typeface="Times New Roman" panose="02020603050405020304" pitchFamily="18" charset="0"/>
              </a:rPr>
              <a:t> =</a:t>
            </a:r>
            <a:r>
              <a:rPr lang="el-GR" sz="27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λ υ </a:t>
            </a:r>
            <a:r>
              <a:rPr lang="en-US" sz="2700" dirty="0">
                <a:solidFill>
                  <a:srgbClr val="17020C"/>
                </a:solidFill>
                <a:latin typeface="Times New Roman" panose="02020603050405020304" pitchFamily="18" charset="0"/>
                <a:ea typeface="Constantia" panose="02030602050306030303" pitchFamily="18" charset="0"/>
                <a:cs typeface="Times New Roman" panose="02020603050405020304" pitchFamily="18" charset="0"/>
              </a:rPr>
              <a:t> </a:t>
            </a:r>
            <a:r>
              <a:rPr lang="en-US" sz="2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2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700" dirty="0">
                <a:solidFill>
                  <a:srgbClr val="17020C"/>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For electromagnetic radiation the </a:t>
            </a:r>
            <a:r>
              <a:rPr lang="en-US" sz="27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Velocity ( c ) is 3.00 x 10</a:t>
            </a:r>
            <a:r>
              <a:rPr lang="en-US" sz="2700" baseline="300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8</a:t>
            </a:r>
            <a:r>
              <a:rPr lang="en-US" sz="27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m/s.</a:t>
            </a:r>
            <a:br>
              <a:rPr lang="en-US" sz="27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br>
            <a:r>
              <a:rPr lang="en-US" sz="1800" dirty="0">
                <a:solidFill>
                  <a:srgbClr val="17020C"/>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r>
              <a:rPr lang="en-US" sz="18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rPr>
              <a:t/>
            </a:r>
            <a:br>
              <a:rPr lang="en-US" sz="18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rPr>
            </a:br>
            <a:r>
              <a:rPr lang="en-US" sz="1800" dirty="0">
                <a:solidFill>
                  <a:srgbClr val="17020C"/>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Thus             </a:t>
            </a:r>
            <a:r>
              <a:rPr lang="en-US" sz="4000" b="1"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c</a:t>
            </a:r>
            <a:r>
              <a:rPr lang="en-US" sz="4000" b="1" dirty="0">
                <a:solidFill>
                  <a:srgbClr val="17020C"/>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r>
              <a:rPr lang="en-US" sz="4000" b="1"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r>
              <a:rPr lang="el-GR" sz="4000" b="1"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λ υ</a:t>
            </a:r>
            <a:r>
              <a:rPr lang="en-US" sz="4000" b="1" dirty="0">
                <a:solidFill>
                  <a:srgbClr val="17020C"/>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r>
              <a:rPr lang="en-US" sz="1800" dirty="0">
                <a:solidFill>
                  <a:srgbClr val="17020C"/>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for</a:t>
            </a:r>
            <a:r>
              <a:rPr lang="en-US" sz="1800" dirty="0">
                <a:solidFill>
                  <a:srgbClr val="17020C"/>
                </a:solidFill>
                <a:uFill>
                  <a:solidFill>
                    <a:srgbClr val="000000"/>
                  </a:solidFill>
                </a:uFill>
                <a:latin typeface="Times New Roman" panose="02020603050405020304" pitchFamily="18" charset="0"/>
                <a:ea typeface="Segoe UI Symbol" panose="020B0502040204020203" pitchFamily="34" charset="0"/>
                <a:cs typeface="Times New Roman" panose="02020603050405020304" pitchFamily="18" charset="0"/>
              </a:rPr>
              <a:t> </a:t>
            </a:r>
            <a:r>
              <a:rPr lang="en-US" sz="1800" dirty="0">
                <a:solidFill>
                  <a:srgbClr val="17020C"/>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electromagnetic radiation</a:t>
            </a:r>
            <a:r>
              <a:rPr lang="en-US" sz="1800" dirty="0">
                <a:solidFill>
                  <a:srgbClr val="17020C"/>
                </a:solidFill>
                <a:uFill>
                  <a:solidFill>
                    <a:srgbClr val="000000"/>
                  </a:solidFill>
                </a:uFill>
                <a:latin typeface="Times New Roman" panose="02020603050405020304" pitchFamily="18" charset="0"/>
                <a:ea typeface="Segoe UI Symbol" panose="020B0502040204020203" pitchFamily="34"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p:pic>
        <p:nvPicPr>
          <p:cNvPr id="5" name="صورة 1" descr="C:\Users\Administrator\Desktop\2013-08-31\Scan1006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967" y="2505074"/>
            <a:ext cx="10936458" cy="3628439"/>
          </a:xfrm>
          <a:prstGeom prst="rect">
            <a:avLst/>
          </a:prstGeom>
          <a:noFill/>
          <a:ln>
            <a:noFill/>
          </a:ln>
        </p:spPr>
      </p:pic>
    </p:spTree>
    <p:extLst>
      <p:ext uri="{BB962C8B-B14F-4D97-AF65-F5344CB8AC3E}">
        <p14:creationId xmlns:p14="http://schemas.microsoft.com/office/powerpoint/2010/main" val="7788949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45" y="-197582"/>
            <a:ext cx="11690252" cy="1325563"/>
          </a:xfrm>
        </p:spPr>
        <p:txBody>
          <a:bodyPr>
            <a:normAutofit/>
          </a:bodyPr>
          <a:lstStyle/>
          <a:p>
            <a:pPr marL="892175" marR="0" indent="-6350">
              <a:lnSpc>
                <a:spcPct val="106000"/>
              </a:lnSpc>
              <a:spcBef>
                <a:spcPts val="0"/>
              </a:spcBef>
              <a:spcAft>
                <a:spcPts val="155"/>
              </a:spcAft>
            </a:pPr>
            <a:r>
              <a:rPr lang="en-US" sz="24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Figure 9: The Bohr model of the hydrogen atom </a:t>
            </a:r>
            <a:endParaRPr lang="en-US" sz="2400" dirty="0">
              <a:solidFill>
                <a:srgbClr val="0070C0"/>
              </a:solidFill>
              <a:latin typeface="Times New Roman" panose="02020603050405020304" pitchFamily="18" charset="0"/>
              <a:cs typeface="Times New Roman" panose="02020603050405020304" pitchFamily="18" charset="0"/>
            </a:endParaRPr>
          </a:p>
        </p:txBody>
      </p:sp>
      <p:pic>
        <p:nvPicPr>
          <p:cNvPr id="4" name="Content Placeholder 3"/>
          <p:cNvPicPr>
            <a:picLocks noGrp="1"/>
          </p:cNvPicPr>
          <p:nvPr>
            <p:ph idx="1"/>
          </p:nvPr>
        </p:nvPicPr>
        <p:blipFill>
          <a:blip r:embed="rId2"/>
          <a:stretch>
            <a:fillRect/>
          </a:stretch>
        </p:blipFill>
        <p:spPr>
          <a:xfrm>
            <a:off x="1434905" y="970671"/>
            <a:ext cx="7301132" cy="5401994"/>
          </a:xfrm>
          <a:prstGeom prst="rect">
            <a:avLst/>
          </a:prstGeom>
        </p:spPr>
      </p:pic>
    </p:spTree>
    <p:extLst>
      <p:ext uri="{BB962C8B-B14F-4D97-AF65-F5344CB8AC3E}">
        <p14:creationId xmlns:p14="http://schemas.microsoft.com/office/powerpoint/2010/main" val="8160606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809" y="0"/>
            <a:ext cx="10515600" cy="1325563"/>
          </a:xfrm>
        </p:spPr>
        <p:txBody>
          <a:bodyPr>
            <a:normAutofit/>
          </a:bodyPr>
          <a:lstStyle/>
          <a:p>
            <a:pPr marL="920750" marR="0" indent="-6350">
              <a:lnSpc>
                <a:spcPct val="107000"/>
              </a:lnSpc>
              <a:spcBef>
                <a:spcPts val="0"/>
              </a:spcBef>
              <a:spcAft>
                <a:spcPts val="0"/>
              </a:spcAft>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Bohr’s Model </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7185" y="1325563"/>
            <a:ext cx="10515600" cy="4351338"/>
          </a:xfrm>
        </p:spPr>
        <p:txBody>
          <a:bodyPr>
            <a:normAutofit lnSpcReduction="10000"/>
          </a:bodyPr>
          <a:lstStyle/>
          <a:p>
            <a:pPr marL="342900" lvl="0" indent="-342900" fontAlgn="base">
              <a:lnSpc>
                <a:spcPct val="94000"/>
              </a:lnSpc>
              <a:spcBef>
                <a:spcPts val="0"/>
              </a:spcBef>
              <a:spcAft>
                <a:spcPts val="100"/>
              </a:spcAft>
              <a:buClr>
                <a:srgbClr val="FEB80A"/>
              </a:buClr>
              <a:buSzPts val="26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Distances between energy levels decreases as the energy increases.</a:t>
            </a:r>
          </a:p>
          <a:p>
            <a:pPr marL="0" lvl="0" indent="0" fontAlgn="base">
              <a:lnSpc>
                <a:spcPct val="94000"/>
              </a:lnSpc>
              <a:spcBef>
                <a:spcPts val="0"/>
              </a:spcBef>
              <a:spcAft>
                <a:spcPts val="100"/>
              </a:spcAft>
              <a:buClr>
                <a:srgbClr val="FEB80A"/>
              </a:buClr>
              <a:buSzPts val="2650"/>
              <a:buNone/>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0" marR="0" lvl="0" indent="0" fontAlgn="base">
              <a:lnSpc>
                <a:spcPct val="107000"/>
              </a:lnSpc>
              <a:spcBef>
                <a:spcPts val="0"/>
              </a:spcBef>
              <a:spcAft>
                <a:spcPts val="0"/>
              </a:spcAft>
              <a:buClr>
                <a:srgbClr val="FEB80A"/>
              </a:buClr>
              <a:buSzPts val="2650"/>
              <a:buNone/>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 light given off in a transition from the second energy level to the first has a higher energy than light given off in a transition from the third to the second, etc.</a:t>
            </a:r>
          </a:p>
          <a:p>
            <a:pPr marL="0" marR="0" lvl="0" indent="0" fontAlgn="base">
              <a:lnSpc>
                <a:spcPct val="107000"/>
              </a:lnSpc>
              <a:spcBef>
                <a:spcPts val="0"/>
              </a:spcBef>
              <a:spcAft>
                <a:spcPts val="0"/>
              </a:spcAft>
              <a:buClr>
                <a:srgbClr val="FEB80A"/>
              </a:buClr>
              <a:buSzPts val="2650"/>
              <a:buNone/>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0" marR="0" lvl="0" indent="0" fontAlgn="base">
              <a:lnSpc>
                <a:spcPct val="107000"/>
              </a:lnSpc>
              <a:spcBef>
                <a:spcPts val="0"/>
              </a:spcBef>
              <a:spcAft>
                <a:spcPts val="0"/>
              </a:spcAft>
              <a:buClr>
                <a:srgbClr val="FEB80A"/>
              </a:buClr>
              <a:buSzPts val="2650"/>
              <a:buNone/>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 Electrons “orbit” the nucleus much like planets orbiting the sun.</a:t>
            </a:r>
          </a:p>
          <a:p>
            <a:pPr marL="0" marR="0" lvl="0" indent="0" fontAlgn="base">
              <a:lnSpc>
                <a:spcPct val="107000"/>
              </a:lnSpc>
              <a:spcBef>
                <a:spcPts val="0"/>
              </a:spcBef>
              <a:spcAft>
                <a:spcPts val="0"/>
              </a:spcAft>
              <a:buClr>
                <a:srgbClr val="FEB80A"/>
              </a:buClr>
              <a:buSzPts val="2650"/>
              <a:buNone/>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fontAlgn="base">
              <a:lnSpc>
                <a:spcPct val="94000"/>
              </a:lnSpc>
              <a:spcBef>
                <a:spcPts val="0"/>
              </a:spcBef>
              <a:spcAft>
                <a:spcPts val="100"/>
              </a:spcAft>
              <a:buClr>
                <a:srgbClr val="FEB80A"/>
              </a:buClr>
              <a:buSzPts val="26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1st energy level can hold 2e</a:t>
            </a:r>
            <a:r>
              <a:rPr lang="en-US" sz="2400" baseline="300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-1</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the 2nd 8e</a:t>
            </a:r>
            <a:r>
              <a:rPr lang="en-US" sz="2400" baseline="300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-1</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the 3rd 18e</a:t>
            </a:r>
            <a:r>
              <a:rPr lang="en-US" sz="2400" baseline="300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-1</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etc.</a:t>
            </a:r>
          </a:p>
          <a:p>
            <a:pPr marL="0" marR="0" lvl="0" indent="0" fontAlgn="base">
              <a:lnSpc>
                <a:spcPct val="94000"/>
              </a:lnSpc>
              <a:spcBef>
                <a:spcPts val="0"/>
              </a:spcBef>
              <a:spcAft>
                <a:spcPts val="100"/>
              </a:spcAft>
              <a:buClr>
                <a:srgbClr val="FEB80A"/>
              </a:buClr>
              <a:buSzPts val="2650"/>
              <a:buNone/>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0" marR="0" lvl="0" indent="0" fontAlgn="base">
              <a:lnSpc>
                <a:spcPct val="107000"/>
              </a:lnSpc>
              <a:spcBef>
                <a:spcPts val="0"/>
              </a:spcBef>
              <a:spcAft>
                <a:spcPts val="150"/>
              </a:spcAft>
              <a:buClr>
                <a:srgbClr val="FEB80A"/>
              </a:buClr>
              <a:buSzPts val="2650"/>
              <a:buNone/>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 farther from nucleus = more space = less repulsion.</a:t>
            </a:r>
          </a:p>
          <a:p>
            <a:pPr marL="0" marR="0" lvl="0" indent="0" fontAlgn="base">
              <a:lnSpc>
                <a:spcPct val="107000"/>
              </a:lnSpc>
              <a:spcBef>
                <a:spcPts val="0"/>
              </a:spcBef>
              <a:spcAft>
                <a:spcPts val="150"/>
              </a:spcAft>
              <a:buClr>
                <a:srgbClr val="FEB80A"/>
              </a:buClr>
              <a:buSzPts val="2650"/>
              <a:buNone/>
            </a:pP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fontAlgn="base">
              <a:lnSpc>
                <a:spcPct val="94000"/>
              </a:lnSpc>
              <a:spcBef>
                <a:spcPts val="0"/>
              </a:spcBef>
              <a:spcAft>
                <a:spcPts val="100"/>
              </a:spcAft>
              <a:buClr>
                <a:srgbClr val="FEB80A"/>
              </a:buClr>
              <a:buSzPts val="26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The highest energy occupied ground state orbit is called the </a:t>
            </a:r>
            <a:r>
              <a:rPr lang="en-US" sz="2400" b="1"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valence shell</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34726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34" y="455767"/>
            <a:ext cx="10889566" cy="181285"/>
          </a:xfrm>
        </p:spPr>
        <p:txBody>
          <a:bodyPr>
            <a:noAutofit/>
          </a:bodyPr>
          <a:lstStyle/>
          <a:p>
            <a:pPr marL="533400" marR="0">
              <a:lnSpc>
                <a:spcPct val="107000"/>
              </a:lnSpc>
              <a:spcBef>
                <a:spcPts val="0"/>
              </a:spcBef>
              <a:spcAft>
                <a:spcPts val="205"/>
              </a:spcAft>
            </a:pPr>
            <a:r>
              <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Problems with the Bohr Model </a:t>
            </a:r>
            <a:br>
              <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endParaRPr lang="en-US" sz="400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Rectangle 1"/>
              <p:cNvSpPr>
                <a:spLocks noGrp="1" noChangeArrowheads="1"/>
              </p:cNvSpPr>
              <p:nvPr>
                <p:ph idx="1"/>
              </p:nvPr>
            </p:nvSpPr>
            <p:spPr bwMode="auto">
              <a:xfrm>
                <a:off x="590843" y="455767"/>
                <a:ext cx="10762957" cy="735970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234876"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onstantia" panose="02030602050306030303" pitchFamily="18" charset="0"/>
                    <a:cs typeface="Times New Roman" panose="02020603050405020304" pitchFamily="18" charset="0"/>
                  </a:rPr>
                  <a:t>Only explains hydrogen atom spectrum</a:t>
                </a:r>
                <a:r>
                  <a:rPr lang="en-US" altLang="en-US" sz="2400" dirty="0">
                    <a:latin typeface="Times New Roman" panose="02020603050405020304" pitchFamily="18" charset="0"/>
                    <a:ea typeface="Constantia" panose="02030602050306030303" pitchFamily="18" charset="0"/>
                    <a:cs typeface="Times New Roman" panose="02020603050405020304" pitchFamily="18" charset="0"/>
                  </a:rPr>
                  <a:t> </a:t>
                </a:r>
                <a:r>
                  <a:rPr kumimoji="0" lang="en-US" altLang="en-US" sz="2400" b="0" i="0" u="none" strike="noStrike" cap="none" normalizeH="0" baseline="0" dirty="0">
                    <a:ln>
                      <a:noFill/>
                    </a:ln>
                    <a:solidFill>
                      <a:schemeClr val="tx1"/>
                    </a:solidFill>
                    <a:effectLst/>
                    <a:latin typeface="Times New Roman" panose="02020603050405020304" pitchFamily="18" charset="0"/>
                    <a:ea typeface="Constantia" panose="02030602050306030303" pitchFamily="18" charset="0"/>
                    <a:cs typeface="Times New Roman" panose="02020603050405020304" pitchFamily="18" charset="0"/>
                  </a:rPr>
                  <a:t>and other 1 electron systems. </a:t>
                </a:r>
              </a:p>
              <a:p>
                <a:pPr marL="0" marR="0" lvl="0" indent="0"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onstantia" panose="02030602050306030303" pitchFamily="18" charset="0"/>
                    <a:cs typeface="Times New Roman" panose="02020603050405020304" pitchFamily="18" charset="0"/>
                  </a:rPr>
                  <a:t>Neglects interactions between electrons.</a:t>
                </a: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onstantia" panose="02030602050306030303"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onstantia" panose="02030602050306030303" pitchFamily="18" charset="0"/>
                    <a:cs typeface="Times New Roman" panose="02020603050405020304" pitchFamily="18" charset="0"/>
                  </a:rPr>
                  <a:t>Assumes circular or elliptical orbits for electrons - which is not true. </a:t>
                </a:r>
                <a:endPar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ea typeface="Constantia" panose="02030602050306030303"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The Wave Nature of the Electron </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FF0000"/>
                  </a:solidFill>
                  <a:effectLst/>
                  <a:latin typeface="Times New Roman" panose="02020603050405020304" pitchFamily="18" charset="0"/>
                  <a:ea typeface="Constantia" panose="02030602050306030303"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onstantia" panose="02030602050306030303" pitchFamily="18" charset="0"/>
                    <a:cs typeface="Times New Roman" panose="02020603050405020304" pitchFamily="18" charset="0"/>
                  </a:rPr>
                  <a:t>In 1925 Louis de Broglie  said that electrons have wave-like properties.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onstantia" panose="02030602050306030303"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onstantia" panose="02030602050306030303" pitchFamily="18" charset="0"/>
                    <a:cs typeface="Times New Roman" panose="02020603050405020304" pitchFamily="18" charset="0"/>
                  </a:rPr>
                  <a:t>        - The electron wavelengths are described by the de Broglie  relationship.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sz="2400" dirty="0">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14:m>
                  <m:oMath xmlns:m="http://schemas.openxmlformats.org/officeDocument/2006/math">
                    <m:r>
                      <a:rPr lang="en-US" sz="3600" i="1" smtClean="0">
                        <a:solidFill>
                          <a:srgbClr val="0070C0"/>
                        </a:solidFill>
                        <a:latin typeface="Cambria Math" panose="02040503050406030204" pitchFamily="18" charset="0"/>
                        <a:ea typeface="Times New Roman" panose="02020603050405020304" pitchFamily="18" charset="0"/>
                        <a:cs typeface="Arial" panose="020B0604020202020204" pitchFamily="34" charset="0"/>
                      </a:rPr>
                      <m:t>𝜆</m:t>
                    </m:r>
                  </m:oMath>
                </a14:m>
                <a:r>
                  <a:rPr lang="en-US" altLang="en-US"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dirty="0">
                    <a:solidFill>
                      <a:srgbClr val="0070C0"/>
                    </a:solidFill>
                    <a:latin typeface="Times New Roman" panose="02020603050405020304" pitchFamily="18" charset="0"/>
                    <a:ea typeface="Segoe UI Symbol" panose="020B0502040204020203" pitchFamily="34" charset="0"/>
                    <a:cs typeface="Times New Roman" panose="02020603050405020304" pitchFamily="18" charset="0"/>
                  </a:rPr>
                  <a:t>= </a:t>
                </a:r>
                <a14:m>
                  <m:oMath xmlns:m="http://schemas.openxmlformats.org/officeDocument/2006/math">
                    <m:f>
                      <m:fPr>
                        <m:ctrlPr>
                          <a:rPr lang="en-US" sz="3600" i="1">
                            <a:solidFill>
                              <a:srgbClr val="0070C0"/>
                            </a:solidFill>
                            <a:latin typeface="Cambria Math" panose="02040503050406030204" pitchFamily="18" charset="0"/>
                            <a:ea typeface="Times New Roman" panose="02020603050405020304" pitchFamily="18" charset="0"/>
                            <a:cs typeface="Arial" panose="020B0604020202020204" pitchFamily="34" charset="0"/>
                          </a:rPr>
                        </m:ctrlPr>
                      </m:fPr>
                      <m:num>
                        <m:r>
                          <a:rPr lang="en-US" sz="3600" i="1">
                            <a:solidFill>
                              <a:srgbClr val="0070C0"/>
                            </a:solidFill>
                            <a:latin typeface="Cambria Math" panose="02040503050406030204" pitchFamily="18" charset="0"/>
                            <a:ea typeface="Times New Roman" panose="02020603050405020304" pitchFamily="18" charset="0"/>
                            <a:cs typeface="Arial" panose="020B0604020202020204" pitchFamily="34" charset="0"/>
                          </a:rPr>
                          <m:t>h</m:t>
                        </m:r>
                      </m:num>
                      <m:den>
                        <m:r>
                          <a:rPr lang="en-US" sz="3600" b="0" i="1" smtClean="0">
                            <a:solidFill>
                              <a:srgbClr val="0070C0"/>
                            </a:solidFill>
                            <a:latin typeface="Cambria Math" panose="02040503050406030204" pitchFamily="18" charset="0"/>
                            <a:ea typeface="Times New Roman" panose="02020603050405020304" pitchFamily="18" charset="0"/>
                            <a:cs typeface="Arial" panose="020B0604020202020204" pitchFamily="34" charset="0"/>
                          </a:rPr>
                          <m:t>𝑚𝑣</m:t>
                        </m:r>
                      </m:den>
                    </m:f>
                    <m:r>
                      <a:rPr lang="en-US" sz="3600" i="1">
                        <a:solidFill>
                          <a:srgbClr val="0070C0"/>
                        </a:solidFill>
                        <a:latin typeface="Cambria Math" panose="02040503050406030204" pitchFamily="18" charset="0"/>
                        <a:ea typeface="Times New Roman" panose="02020603050405020304" pitchFamily="18" charset="0"/>
                        <a:cs typeface="Arial" panose="020B0604020202020204" pitchFamily="34" charset="0"/>
                      </a:rPr>
                      <m:t> </m:t>
                    </m:r>
                  </m:oMath>
                </a14:m>
                <a:r>
                  <a:rPr lang="en-US" altLang="en-US" sz="3600" baseline="-30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Planck’s constant</a:t>
                </a:r>
              </a:p>
              <a:p>
                <a:pPr marL="0" marR="0" lvl="0" indent="0" defTabSz="914400" rtl="0" eaLnBrk="0" fontAlgn="base" latinLnBrk="0" hangingPunct="0">
                  <a:lnSpc>
                    <a:spcPct val="100000"/>
                  </a:lnSpc>
                  <a:spcBef>
                    <a:spcPct val="0"/>
                  </a:spcBef>
                  <a:spcAft>
                    <a:spcPct val="0"/>
                  </a:spcAft>
                  <a:buClrTx/>
                  <a:buSzTx/>
                  <a:buFontTx/>
                  <a:buNone/>
                  <a:tabLs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mass of particle </a:t>
                </a:r>
              </a:p>
              <a:p>
                <a:pPr marL="0" marR="0" lvl="0" indent="0" defTabSz="914400" rtl="0" eaLnBrk="0" fontAlgn="base" latinLnBrk="0" hangingPunct="0">
                  <a:lnSpc>
                    <a:spcPct val="100000"/>
                  </a:lnSpc>
                  <a:spcBef>
                    <a:spcPct val="0"/>
                  </a:spcBef>
                  <a:spcAft>
                    <a:spcPct val="0"/>
                  </a:spcAft>
                  <a:buClrTx/>
                  <a:buSzTx/>
                  <a:buFontTx/>
                  <a:buNone/>
                  <a:tabLst/>
                </a:pP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1637665" marR="2754630" lvl="0" indent="0" algn="ctr" eaLnBrk="1" fontAlgn="auto" hangingPunct="1">
                  <a:lnSpc>
                    <a:spcPct val="110000"/>
                  </a:lnSpc>
                  <a:spcBef>
                    <a:spcPts val="0"/>
                  </a:spcBef>
                  <a:spcAft>
                    <a:spcPts val="210"/>
                  </a:spcAft>
                  <a:buNone/>
                </a:pP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velocity of particle</a:t>
                </a:r>
              </a:p>
              <a:p>
                <a:pPr marL="0" lvl="0" indent="0" eaLnBrk="1" fontAlgn="auto" hangingPunct="1">
                  <a:lnSpc>
                    <a:spcPct val="100000"/>
                  </a:lnSpc>
                  <a:spcBef>
                    <a:spcPts val="1000"/>
                  </a:spcBef>
                  <a:spcAft>
                    <a:spcPts val="0"/>
                  </a:spcAft>
                  <a:buNone/>
                </a:pPr>
                <a:endParaRPr lang="en-US" altLang="en-US" sz="3600" baseline="-30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mc:Choice>
        <mc:Fallback>
          <p:sp>
            <p:nvSpPr>
              <p:cNvPr id="4" name="Rectangle 1"/>
              <p:cNvSpPr>
                <a:spLocks noGrp="1" noRot="1" noChangeAspect="1" noMove="1" noResize="1" noEditPoints="1" noAdjustHandles="1" noChangeArrowheads="1" noChangeShapeType="1" noTextEdit="1"/>
              </p:cNvSpPr>
              <p:nvPr>
                <p:ph idx="1"/>
              </p:nvPr>
            </p:nvSpPr>
            <p:spPr bwMode="auto">
              <a:xfrm>
                <a:off x="590843" y="455767"/>
                <a:ext cx="10762957" cy="7359707"/>
              </a:xfrm>
              <a:prstGeom prst="rect">
                <a:avLst/>
              </a:prstGeom>
              <a:blipFill>
                <a:blip r:embed="rId2"/>
                <a:stretch>
                  <a:fillRect l="-396" t="-82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ar-IQ">
                    <a:noFill/>
                  </a:rPr>
                  <a:t> </a:t>
                </a:r>
              </a:p>
            </p:txBody>
          </p:sp>
        </mc:Fallback>
      </mc:AlternateContent>
    </p:spTree>
    <p:extLst>
      <p:ext uri="{BB962C8B-B14F-4D97-AF65-F5344CB8AC3E}">
        <p14:creationId xmlns:p14="http://schemas.microsoft.com/office/powerpoint/2010/main" val="3131872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72440" y="348517"/>
                <a:ext cx="10515600" cy="5728725"/>
              </a:xfrm>
            </p:spPr>
            <p:txBody>
              <a:bodyPr>
                <a:noAutofit/>
              </a:bodyPr>
              <a:lstStyle/>
              <a:p>
                <a:pPr marL="1637665" marR="2754630" indent="0">
                  <a:lnSpc>
                    <a:spcPct val="110000"/>
                  </a:lnSpc>
                  <a:spcBef>
                    <a:spcPts val="0"/>
                  </a:spcBef>
                  <a:spcAft>
                    <a:spcPts val="210"/>
                  </a:spcAft>
                  <a:buNone/>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000000"/>
                  </a:solidFill>
                  <a:latin typeface="Calibri" panose="020F0502020204030204" pitchFamily="34" charset="0"/>
                  <a:ea typeface="Calibri" panose="020F0502020204030204" pitchFamily="34" charset="0"/>
                </a:endParaRPr>
              </a:p>
              <a:p>
                <a:pPr marL="342900" marR="45720" lvl="0" indent="-342900" algn="just" fontAlgn="base">
                  <a:lnSpc>
                    <a:spcPct val="146000"/>
                  </a:lnSpc>
                  <a:spcBef>
                    <a:spcPts val="0"/>
                  </a:spcBef>
                  <a:spcAft>
                    <a:spcPts val="665"/>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Consequently, we now know that electrons (in fact - all particles) have both a particle and a wave like character. </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45720" lvl="0" indent="0" algn="just" fontAlgn="base">
                  <a:lnSpc>
                    <a:spcPct val="146000"/>
                  </a:lnSpc>
                  <a:spcBef>
                    <a:spcPts val="0"/>
                  </a:spcBef>
                  <a:spcAft>
                    <a:spcPts val="100"/>
                  </a:spcAft>
                  <a:buClr>
                    <a:srgbClr val="FEB80A"/>
                  </a:buClr>
                  <a:buSzPts val="2450"/>
                  <a:buNone/>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-This wave-particle duality is a fundamental property of submicroscopic particles. </a:t>
                </a:r>
              </a:p>
              <a:p>
                <a:pPr marL="342900" marR="45720" lvl="0" indent="-342900" algn="just" fontAlgn="base">
                  <a:lnSpc>
                    <a:spcPct val="146000"/>
                  </a:lnSpc>
                  <a:spcBef>
                    <a:spcPts val="0"/>
                  </a:spcBef>
                  <a:spcAft>
                    <a:spcPts val="100"/>
                  </a:spcAft>
                  <a:buClr>
                    <a:srgbClr val="FEB80A"/>
                  </a:buClr>
                  <a:buSzPts val="2450"/>
                  <a:buFont typeface="Wingdings" panose="05000000000000000000" pitchFamily="2" charset="2"/>
                  <a:buChar char=""/>
                </a:pP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0" marR="45720" lvl="0" indent="0" algn="just">
                  <a:lnSpc>
                    <a:spcPct val="93000"/>
                  </a:lnSpc>
                  <a:spcBef>
                    <a:spcPts val="0"/>
                  </a:spcBef>
                  <a:spcAft>
                    <a:spcPts val="565"/>
                  </a:spcAft>
                  <a:buClr>
                    <a:srgbClr val="FEB80A"/>
                  </a:buClr>
                  <a:buSzPts val="2450"/>
                  <a:buNone/>
                </a:pPr>
                <a:r>
                  <a:rPr lang="en-US" sz="24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Example  5</a:t>
                </a:r>
              </a:p>
              <a:p>
                <a:pPr marL="0" marR="45720" lvl="0" indent="0" algn="just">
                  <a:lnSpc>
                    <a:spcPct val="93000"/>
                  </a:lnSpc>
                  <a:spcBef>
                    <a:spcPts val="0"/>
                  </a:spcBef>
                  <a:spcAft>
                    <a:spcPts val="565"/>
                  </a:spcAft>
                  <a:buClr>
                    <a:srgbClr val="FEB80A"/>
                  </a:buClr>
                  <a:buSzPts val="2450"/>
                  <a:buNone/>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Determine the wavelength, in m, of an electron, with mass 9.11 x 10</a:t>
                </a:r>
                <a:r>
                  <a:rPr lang="en-US" sz="2400" baseline="300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-31</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kg,  having a velocity of 5.65 x 10</a:t>
                </a:r>
                <a:r>
                  <a:rPr lang="en-US" sz="2400" baseline="300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7</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m/s. Remember Planck’s constant is 6.626 x 10</a:t>
                </a:r>
                <a:r>
                  <a:rPr lang="en-US" sz="2400" baseline="300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-34</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J.s which is also equal to 6.626 x 10</a:t>
                </a:r>
                <a:r>
                  <a:rPr lang="en-US" sz="2400" baseline="300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-34</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kg m</a:t>
                </a:r>
                <a:r>
                  <a:rPr lang="en-US" sz="2400" baseline="300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/s</a:t>
                </a:r>
                <a:r>
                  <a:rPr lang="en-US" sz="2400" baseline="300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endParaRPr lang="en-US" sz="2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45720" lvl="0" indent="0" algn="just">
                  <a:lnSpc>
                    <a:spcPct val="93000"/>
                  </a:lnSpc>
                  <a:spcBef>
                    <a:spcPts val="0"/>
                  </a:spcBef>
                  <a:spcAft>
                    <a:spcPts val="4385"/>
                  </a:spcAft>
                  <a:buClr>
                    <a:srgbClr val="FEB80A"/>
                  </a:buClr>
                  <a:buSzPts val="2450"/>
                  <a:buNone/>
                </a:pPr>
                <a14:m>
                  <m:oMath xmlns:m="http://schemas.openxmlformats.org/officeDocument/2006/math">
                    <m:r>
                      <a:rPr lang="en-US" sz="2400" i="1">
                        <a:solidFill>
                          <a:prstClr val="black"/>
                        </a:solidFill>
                        <a:latin typeface="Cambria Math" panose="02040503050406030204" pitchFamily="18" charset="0"/>
                        <a:ea typeface="Times New Roman" panose="02020603050405020304" pitchFamily="18" charset="0"/>
                        <a:cs typeface="Arial" panose="020B0604020202020204" pitchFamily="34" charset="0"/>
                      </a:rPr>
                      <m:t>𝜆</m:t>
                    </m:r>
                  </m:oMath>
                </a14:m>
                <a:r>
                  <a:rPr lang="en-US" alt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a:solidFill>
                      <a:prstClr val="black"/>
                    </a:solidFill>
                    <a:latin typeface="Times New Roman" panose="02020603050405020304" pitchFamily="18" charset="0"/>
                    <a:ea typeface="Segoe UI Symbol" panose="020B0502040204020203" pitchFamily="34" charset="0"/>
                    <a:cs typeface="Times New Roman" panose="02020603050405020304" pitchFamily="18" charset="0"/>
                  </a:rPr>
                  <a:t>= </a:t>
                </a:r>
                <a14:m>
                  <m:oMath xmlns:m="http://schemas.openxmlformats.org/officeDocument/2006/math">
                    <m:f>
                      <m:fPr>
                        <m:ctrlPr>
                          <a:rPr lang="en-US" sz="24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2400" i="1">
                            <a:solidFill>
                              <a:prstClr val="black"/>
                            </a:solidFill>
                            <a:latin typeface="Cambria Math" panose="02040503050406030204" pitchFamily="18" charset="0"/>
                            <a:ea typeface="Times New Roman" panose="02020603050405020304" pitchFamily="18" charset="0"/>
                            <a:cs typeface="Arial" panose="020B0604020202020204" pitchFamily="34" charset="0"/>
                          </a:rPr>
                          <m:t>h</m:t>
                        </m:r>
                      </m:num>
                      <m:den>
                        <m:r>
                          <a:rPr lang="en-US" sz="24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𝑚𝑣</m:t>
                        </m:r>
                      </m:den>
                    </m:f>
                    <m:r>
                      <a:rPr lang="en-US" sz="2400" i="1">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2400" b="0" i="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2400" i="1">
                        <a:solidFill>
                          <a:prstClr val="black"/>
                        </a:solidFill>
                        <a:latin typeface="Cambria Math" panose="02040503050406030204" pitchFamily="18" charset="0"/>
                        <a:ea typeface="Times New Roman" panose="02020603050405020304" pitchFamily="18" charset="0"/>
                        <a:cs typeface="Arial" panose="020B0604020202020204" pitchFamily="34" charset="0"/>
                      </a:rPr>
                      <m:t>𝜆</m:t>
                    </m:r>
                  </m:oMath>
                </a14:m>
                <a:r>
                  <a:rPr lang="en-US" alt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24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alt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6.626</m:t>
                        </m:r>
                        <m:r>
                          <m:rPr>
                            <m:nor/>
                          </m:rPr>
                          <a:rPr lang="en-US" altLang="en-US" sz="2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m:t>×</m:t>
                        </m:r>
                        <m:r>
                          <m:rPr>
                            <m:nor/>
                          </m:rPr>
                          <a:rPr lang="en-US" alt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10</m:t>
                        </m:r>
                        <m:r>
                          <m:rPr>
                            <m:nor/>
                          </m:rPr>
                          <a:rPr lang="en-US" altLang="en-US" sz="24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altLang="en-US" sz="24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34</m:t>
                        </m:r>
                        <m:r>
                          <m:rPr>
                            <m:nor/>
                          </m:rPr>
                          <a:rPr lang="en-US" alt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alt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kg</m:t>
                        </m:r>
                        <m:r>
                          <m:rPr>
                            <m:nor/>
                          </m:rPr>
                          <a:rPr lang="en-US" alt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alt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m</m:t>
                        </m:r>
                        <m:r>
                          <m:rPr>
                            <m:nor/>
                          </m:rPr>
                          <a:rPr lang="en-US" altLang="en-US" sz="24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2 </m:t>
                        </m:r>
                        <m:r>
                          <m:rPr>
                            <m:nor/>
                          </m:rPr>
                          <a:rPr lang="en-US" altLang="en-US" sz="2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m:t>.</m:t>
                        </m:r>
                        <m:r>
                          <m:rPr>
                            <m:nor/>
                          </m:rPr>
                          <a:rPr lang="en-US" alt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s</m:t>
                        </m:r>
                        <m:r>
                          <m:rPr>
                            <m:nor/>
                          </m:rPr>
                          <a:rPr lang="en-US" altLang="en-US" sz="24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2</m:t>
                        </m:r>
                        <m:r>
                          <m:rPr>
                            <m:nor/>
                          </m:rPr>
                          <a:rPr lang="en-US" altLang="en-US" sz="2400" dirty="0">
                            <a:solidFill>
                              <a:prstClr val="black"/>
                            </a:solidFill>
                            <a:latin typeface="Times New Roman" panose="02020603050405020304" pitchFamily="18" charset="0"/>
                            <a:cs typeface="Times New Roman" panose="02020603050405020304" pitchFamily="18" charset="0"/>
                          </a:rPr>
                          <m:t> </m:t>
                        </m:r>
                      </m:num>
                      <m:den>
                        <m:r>
                          <m:rPr>
                            <m:nor/>
                          </m:rPr>
                          <a:rPr lang="en-US" sz="2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alt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9.</m:t>
                        </m:r>
                        <m:r>
                          <m:rPr>
                            <m:nor/>
                          </m:rPr>
                          <a:rPr lang="en-US" alt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11</m:t>
                        </m:r>
                        <m:r>
                          <m:rPr>
                            <m:nor/>
                          </m:rPr>
                          <a:rPr lang="en-US" altLang="en-US" sz="2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m:t>×</m:t>
                        </m:r>
                        <m:r>
                          <m:rPr>
                            <m:nor/>
                          </m:rPr>
                          <a:rPr lang="en-US" alt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10</m:t>
                        </m:r>
                        <m:r>
                          <m:rPr>
                            <m:nor/>
                          </m:rPr>
                          <a:rPr lang="en-US" altLang="en-US" sz="24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altLang="en-US" sz="24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31</m:t>
                        </m:r>
                        <m:r>
                          <m:rPr>
                            <m:nor/>
                          </m:rPr>
                          <a:rPr lang="en-US" alt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alt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kg</m:t>
                        </m:r>
                        <m:r>
                          <a:rPr lang="en-US" altLang="en-US" sz="2400" i="1" dirty="0">
                            <a:solidFill>
                              <a:srgbClr val="000000"/>
                            </a:solidFill>
                            <a:latin typeface="Cambria Math" panose="02040503050406030204" pitchFamily="18" charset="0"/>
                            <a:ea typeface="Times New Roman" panose="02020603050405020304" pitchFamily="18" charset="0"/>
                          </a:rPr>
                          <m:t>)(</m:t>
                        </m:r>
                        <m:r>
                          <m:rPr>
                            <m:nor/>
                          </m:rPr>
                          <a:rPr lang="en-US" alt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5.</m:t>
                        </m:r>
                        <m:r>
                          <m:rPr>
                            <m:nor/>
                          </m:rPr>
                          <a:rPr lang="en-US" alt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65 </m:t>
                        </m:r>
                        <m:r>
                          <m:rPr>
                            <m:nor/>
                          </m:rPr>
                          <a:rPr lang="en-US" altLang="en-US" sz="2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m:t>×</m:t>
                        </m:r>
                        <m:r>
                          <m:rPr>
                            <m:nor/>
                          </m:rPr>
                          <a:rPr lang="en-US" alt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10</m:t>
                        </m:r>
                        <m:r>
                          <m:rPr>
                            <m:nor/>
                          </m:rPr>
                          <a:rPr lang="en-US" altLang="en-US" sz="24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7</m:t>
                        </m:r>
                        <m:r>
                          <m:rPr>
                            <m:nor/>
                          </m:rPr>
                          <a:rPr lang="en-US" alt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alt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m</m:t>
                        </m:r>
                        <m:r>
                          <m:rPr>
                            <m:nor/>
                          </m:rPr>
                          <a:rPr lang="en-US" alt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alt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s</m:t>
                        </m:r>
                        <m:r>
                          <a:rPr lang="en-US" altLang="en-US" sz="2400" i="1" dirty="0">
                            <a:solidFill>
                              <a:srgbClr val="000000"/>
                            </a:solidFill>
                            <a:latin typeface="Cambria Math" panose="02040503050406030204" pitchFamily="18" charset="0"/>
                            <a:ea typeface="Times New Roman" panose="02020603050405020304" pitchFamily="18" charset="0"/>
                          </a:rPr>
                          <m:t>)</m:t>
                        </m:r>
                      </m:den>
                    </m:f>
                  </m:oMath>
                </a14:m>
                <a:endParaRPr lang="en-US" altLang="en-US" sz="240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14:m>
                  <m:oMath xmlns:m="http://schemas.openxmlformats.org/officeDocument/2006/math">
                    <m:r>
                      <a:rPr lang="en-US" sz="2400" i="1">
                        <a:solidFill>
                          <a:prstClr val="black"/>
                        </a:solidFill>
                        <a:latin typeface="Cambria Math" panose="02040503050406030204" pitchFamily="18" charset="0"/>
                        <a:ea typeface="Times New Roman" panose="02020603050405020304" pitchFamily="18" charset="0"/>
                        <a:cs typeface="Arial" panose="020B0604020202020204" pitchFamily="34" charset="0"/>
                      </a:rPr>
                      <m:t>𝜆</m:t>
                    </m:r>
                  </m:oMath>
                </a14:m>
                <a:r>
                  <a:rPr lang="en-US" alt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1.29</a:t>
                </a:r>
                <a:r>
                  <a:rPr lang="en-US" altLang="en-US" sz="2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alt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10</a:t>
                </a:r>
                <a:r>
                  <a:rPr lang="en-US" altLang="en-US" sz="2400" baseline="300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a:t>
                </a:r>
                <a:r>
                  <a:rPr lang="en-US" altLang="en-US" sz="24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11</a:t>
                </a:r>
                <a:r>
                  <a:rPr lang="en-US" alt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a:t>
                </a:r>
                <a:endParaRPr lang="en-US" altLang="en-US" sz="2400" dirty="0">
                  <a:solidFill>
                    <a:prstClr val="black"/>
                  </a:solidFill>
                  <a:latin typeface="Times New Roman" panose="02020603050405020304" pitchFamily="18" charset="0"/>
                  <a:cs typeface="Times New Roman" panose="02020603050405020304" pitchFamily="18" charset="0"/>
                </a:endParaRPr>
              </a:p>
              <a:p>
                <a:pPr marL="156845" marR="5715" indent="0" algn="ctr">
                  <a:lnSpc>
                    <a:spcPct val="107000"/>
                  </a:lnSpc>
                  <a:spcBef>
                    <a:spcPts val="0"/>
                  </a:spcBef>
                  <a:spcAft>
                    <a:spcPts val="0"/>
                  </a:spcAft>
                  <a:buNone/>
                </a:pP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72440" y="348517"/>
                <a:ext cx="10515600" cy="5728725"/>
              </a:xfrm>
              <a:blipFill>
                <a:blip r:embed="rId2"/>
                <a:stretch>
                  <a:fillRect l="-928" r="-406" b="-4043"/>
                </a:stretch>
              </a:blipFill>
            </p:spPr>
            <p:txBody>
              <a:bodyPr/>
              <a:lstStyle/>
              <a:p>
                <a:r>
                  <a:rPr lang="en-US">
                    <a:noFill/>
                  </a:rPr>
                  <a:t> </a:t>
                </a:r>
              </a:p>
            </p:txBody>
          </p:sp>
        </mc:Fallback>
      </mc:AlternateContent>
    </p:spTree>
    <p:extLst>
      <p:ext uri="{BB962C8B-B14F-4D97-AF65-F5344CB8AC3E}">
        <p14:creationId xmlns:p14="http://schemas.microsoft.com/office/powerpoint/2010/main" val="15933864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a:p>
            <a:endParaRPr lang="en-US" dirty="0"/>
          </a:p>
        </p:txBody>
      </p:sp>
      <p:sp>
        <p:nvSpPr>
          <p:cNvPr id="4" name="Rectangle 1"/>
          <p:cNvSpPr>
            <a:spLocks noChangeArrowheads="1"/>
          </p:cNvSpPr>
          <p:nvPr/>
        </p:nvSpPr>
        <p:spPr bwMode="auto">
          <a:xfrm>
            <a:off x="407963" y="3014641"/>
            <a:ext cx="11282289" cy="865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45720" lvl="0" algn="ctr" eaLnBrk="1" hangingPunct="1">
              <a:lnSpc>
                <a:spcPct val="93000"/>
              </a:lnSpc>
              <a:spcBef>
                <a:spcPts val="0"/>
              </a:spcBef>
              <a:spcAft>
                <a:spcPts val="565"/>
              </a:spcAft>
              <a:buClr>
                <a:srgbClr val="FEB80A"/>
              </a:buClr>
              <a:buSzPts val="2450"/>
            </a:pPr>
            <a:r>
              <a:rPr kumimoji="0" lang="en-US" altLang="en-US" sz="5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Thank</a:t>
            </a:r>
            <a:r>
              <a:rPr kumimoji="0" lang="en-US" altLang="en-US" sz="5400" b="0" i="0" u="none" strike="noStrike" cap="none" normalizeH="0" dirty="0">
                <a:ln>
                  <a:noFill/>
                </a:ln>
                <a:solidFill>
                  <a:srgbClr val="FF0000"/>
                </a:solidFill>
                <a:effectLst/>
                <a:latin typeface="Times New Roman" panose="02020603050405020304" pitchFamily="18" charset="0"/>
                <a:cs typeface="Times New Roman" panose="02020603050405020304" pitchFamily="18" charset="0"/>
              </a:rPr>
              <a:t> you very much</a:t>
            </a:r>
            <a:endParaRPr kumimoji="0" lang="en-US" altLang="en-US" sz="5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5578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169160" marR="0" indent="-894715">
              <a:lnSpc>
                <a:spcPct val="106000"/>
              </a:lnSpc>
              <a:spcBef>
                <a:spcPts val="0"/>
              </a:spcBef>
              <a:spcAft>
                <a:spcPts val="155"/>
              </a:spcAft>
            </a:pPr>
            <a:r>
              <a:rPr lang="en-US" sz="2400" b="1" dirty="0">
                <a:solidFill>
                  <a:srgbClr val="4E5B6F"/>
                </a:solidFill>
                <a:latin typeface="Times New Roman" panose="02020603050405020304" pitchFamily="18" charset="0"/>
                <a:ea typeface="Arial" panose="020B0604020202020204" pitchFamily="34" charset="0"/>
                <a:cs typeface="Times New Roman" panose="02020603050405020304" pitchFamily="18" charset="0"/>
              </a:rPr>
              <a:t>Figure 2: The different wavelengths of electromagnetic radiation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pic>
        <p:nvPicPr>
          <p:cNvPr id="4" name="Content Placeholder 3"/>
          <p:cNvPicPr>
            <a:picLocks noGrp="1"/>
          </p:cNvPicPr>
          <p:nvPr>
            <p:ph idx="1"/>
          </p:nvPr>
        </p:nvPicPr>
        <p:blipFill>
          <a:blip r:embed="rId2"/>
          <a:stretch>
            <a:fillRect/>
          </a:stretch>
        </p:blipFill>
        <p:spPr>
          <a:xfrm>
            <a:off x="534572" y="1885071"/>
            <a:ext cx="10819228" cy="4459458"/>
          </a:xfrm>
          <a:prstGeom prst="rect">
            <a:avLst/>
          </a:prstGeom>
        </p:spPr>
      </p:pic>
    </p:spTree>
    <p:extLst>
      <p:ext uri="{BB962C8B-B14F-4D97-AF65-F5344CB8AC3E}">
        <p14:creationId xmlns:p14="http://schemas.microsoft.com/office/powerpoint/2010/main" val="1508797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2" descr="C:\Users\Administrator\Desktop\2013-08-31\Scan10067.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6724356"/>
          </a:xfrm>
          <a:prstGeom prst="rect">
            <a:avLst/>
          </a:prstGeom>
          <a:noFill/>
          <a:ln>
            <a:noFill/>
          </a:ln>
        </p:spPr>
      </p:pic>
    </p:spTree>
    <p:extLst>
      <p:ext uri="{BB962C8B-B14F-4D97-AF65-F5344CB8AC3E}">
        <p14:creationId xmlns:p14="http://schemas.microsoft.com/office/powerpoint/2010/main" val="3382733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273967443"/>
              </p:ext>
            </p:extLst>
          </p:nvPr>
        </p:nvGraphicFramePr>
        <p:xfrm>
          <a:off x="5444198" y="633048"/>
          <a:ext cx="6569610" cy="6604076"/>
        </p:xfrm>
        <a:graphic>
          <a:graphicData uri="http://schemas.openxmlformats.org/drawingml/2006/table">
            <a:tbl>
              <a:tblPr firstRow="1" firstCol="1" bandRow="1"/>
              <a:tblGrid>
                <a:gridCol w="2576350">
                  <a:extLst>
                    <a:ext uri="{9D8B030D-6E8A-4147-A177-3AD203B41FA5}">
                      <a16:colId xmlns:a16="http://schemas.microsoft.com/office/drawing/2014/main" val="2366168887"/>
                    </a:ext>
                  </a:extLst>
                </a:gridCol>
                <a:gridCol w="813411">
                  <a:extLst>
                    <a:ext uri="{9D8B030D-6E8A-4147-A177-3AD203B41FA5}">
                      <a16:colId xmlns:a16="http://schemas.microsoft.com/office/drawing/2014/main" val="2407504734"/>
                    </a:ext>
                  </a:extLst>
                </a:gridCol>
                <a:gridCol w="2441055">
                  <a:extLst>
                    <a:ext uri="{9D8B030D-6E8A-4147-A177-3AD203B41FA5}">
                      <a16:colId xmlns:a16="http://schemas.microsoft.com/office/drawing/2014/main" val="1263940841"/>
                    </a:ext>
                  </a:extLst>
                </a:gridCol>
                <a:gridCol w="738794">
                  <a:extLst>
                    <a:ext uri="{9D8B030D-6E8A-4147-A177-3AD203B41FA5}">
                      <a16:colId xmlns:a16="http://schemas.microsoft.com/office/drawing/2014/main" val="1293862347"/>
                    </a:ext>
                  </a:extLst>
                </a:gridCol>
              </a:tblGrid>
              <a:tr h="763172">
                <a:tc>
                  <a:txBody>
                    <a:bodyPr/>
                    <a:lstStyle/>
                    <a:p>
                      <a:pPr marL="0" marR="0" algn="l" rtl="0">
                        <a:lnSpc>
                          <a:spcPct val="115000"/>
                        </a:lnSpc>
                        <a:spcBef>
                          <a:spcPts val="0"/>
                        </a:spcBef>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Absorbed </a:t>
                      </a:r>
                      <a:r>
                        <a:rPr lang="en-US" sz="24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colour</a:t>
                      </a:r>
                      <a:r>
                        <a:rPr lang="ar-IQ" sz="2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الضوء الممتص</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solidFill>
                      <a:srgbClr val="D9D9D9"/>
                    </a:solidFill>
                  </a:tcPr>
                </a:tc>
                <a:tc>
                  <a:txBody>
                    <a:bodyPr/>
                    <a:lstStyle/>
                    <a:p>
                      <a:pPr marL="0" marR="0" algn="l" rtl="0">
                        <a:lnSpc>
                          <a:spcPct val="115000"/>
                        </a:lnSpc>
                        <a:spcBef>
                          <a:spcPts val="0"/>
                        </a:spcBef>
                        <a:spcAft>
                          <a:spcPts val="0"/>
                        </a:spcAft>
                      </a:pPr>
                      <a:r>
                        <a:rPr lang="en-US" sz="24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λ (nm)</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solidFill>
                      <a:srgbClr val="D9D9D9"/>
                    </a:solidFill>
                  </a:tcPr>
                </a:tc>
                <a:tc>
                  <a:txBody>
                    <a:bodyPr/>
                    <a:lstStyle/>
                    <a:p>
                      <a:pPr marL="0" marR="0" algn="l" rtl="0">
                        <a:lnSpc>
                          <a:spcPct val="115000"/>
                        </a:lnSpc>
                        <a:spcBef>
                          <a:spcPts val="0"/>
                        </a:spcBef>
                        <a:spcAft>
                          <a:spcPts val="0"/>
                        </a:spcAft>
                      </a:pPr>
                      <a:r>
                        <a:rPr lang="en-US" sz="24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observed </a:t>
                      </a:r>
                      <a:r>
                        <a:rPr lang="en-US" sz="2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colour</a:t>
                      </a:r>
                      <a:r>
                        <a:rPr lang="ar-IQ" sz="2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الضوء المنبعث</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solidFill>
                      <a:srgbClr val="D9D9D9"/>
                    </a:solidFill>
                  </a:tcPr>
                </a:tc>
                <a:tc>
                  <a:txBody>
                    <a:bodyPr/>
                    <a:lstStyle/>
                    <a:p>
                      <a:pPr marL="0" marR="0" algn="l" rtl="0">
                        <a:lnSpc>
                          <a:spcPct val="115000"/>
                        </a:lnSpc>
                        <a:spcBef>
                          <a:spcPts val="0"/>
                        </a:spcBef>
                        <a:spcAft>
                          <a:spcPts val="0"/>
                        </a:spcAft>
                      </a:pPr>
                      <a:r>
                        <a:rPr lang="en-US" sz="24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λ (nm)</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48618201"/>
                  </a:ext>
                </a:extLst>
              </a:tr>
              <a:tr h="763172">
                <a:tc>
                  <a:txBody>
                    <a:bodyPr/>
                    <a:lstStyle/>
                    <a:p>
                      <a:pPr marL="0" marR="0" algn="l" rtl="0">
                        <a:lnSpc>
                          <a:spcPct val="115000"/>
                        </a:lnSpc>
                        <a:spcBef>
                          <a:spcPts val="0"/>
                        </a:spcBef>
                        <a:spcAft>
                          <a:spcPts val="0"/>
                        </a:spcAft>
                      </a:pPr>
                      <a:r>
                        <a:rPr lang="en-US" sz="2400" b="1" dirty="0">
                          <a:solidFill>
                            <a:srgbClr val="FFFF00"/>
                          </a:solidFill>
                          <a:effectLst/>
                          <a:latin typeface="Times New Roman" panose="02020603050405020304" pitchFamily="18" charset="0"/>
                          <a:ea typeface="Calibri" panose="020F0502020204030204" pitchFamily="34" charset="0"/>
                          <a:cs typeface="Arial" panose="020B0604020202020204" pitchFamily="34" charset="0"/>
                        </a:rPr>
                        <a:t>violet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solidFill>
                      <a:srgbClr val="B2A1C7"/>
                    </a:solidFill>
                  </a:tcPr>
                </a:tc>
                <a:tc>
                  <a:txBody>
                    <a:bodyPr/>
                    <a:lstStyle/>
                    <a:p>
                      <a:pPr marL="0" marR="0" algn="l" rtl="0">
                        <a:lnSpc>
                          <a:spcPct val="115000"/>
                        </a:lnSpc>
                        <a:spcBef>
                          <a:spcPts val="0"/>
                        </a:spcBef>
                        <a:spcAft>
                          <a:spcPts val="0"/>
                        </a:spcAft>
                      </a:pPr>
                      <a:r>
                        <a:rPr lang="en-US" sz="2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400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solidFill>
                      <a:srgbClr val="D9D9D9"/>
                    </a:solidFill>
                  </a:tcPr>
                </a:tc>
                <a:tc>
                  <a:txBody>
                    <a:bodyPr/>
                    <a:lstStyle/>
                    <a:p>
                      <a:pPr marL="0" marR="0" algn="l" rtl="0">
                        <a:lnSpc>
                          <a:spcPct val="115000"/>
                        </a:lnSpc>
                        <a:spcBef>
                          <a:spcPts val="0"/>
                        </a:spcBef>
                        <a:spcAft>
                          <a:spcPts val="0"/>
                        </a:spcAft>
                      </a:pPr>
                      <a:r>
                        <a:rPr lang="en-US" sz="2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Green-yellow</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solidFill>
                      <a:srgbClr val="C2D69B"/>
                    </a:solidFill>
                  </a:tcPr>
                </a:tc>
                <a:tc>
                  <a:txBody>
                    <a:bodyPr/>
                    <a:lstStyle/>
                    <a:p>
                      <a:pPr marL="0" marR="0" algn="l" rtl="0">
                        <a:lnSpc>
                          <a:spcPct val="115000"/>
                        </a:lnSpc>
                        <a:spcBef>
                          <a:spcPts val="0"/>
                        </a:spcBef>
                        <a:spcAft>
                          <a:spcPts val="0"/>
                        </a:spcAft>
                      </a:pPr>
                      <a:r>
                        <a:rPr lang="en-US" sz="2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560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52091803"/>
                  </a:ext>
                </a:extLst>
              </a:tr>
              <a:tr h="763172">
                <a:tc>
                  <a:txBody>
                    <a:bodyPr/>
                    <a:lstStyle/>
                    <a:p>
                      <a:pPr marL="0" marR="0" algn="l" rtl="0">
                        <a:lnSpc>
                          <a:spcPct val="115000"/>
                        </a:lnSpc>
                        <a:spcBef>
                          <a:spcPts val="0"/>
                        </a:spcBef>
                        <a:spcAft>
                          <a:spcPts val="0"/>
                        </a:spcAft>
                      </a:pPr>
                      <a:r>
                        <a:rPr lang="en-US" sz="2400" b="1"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Blue</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solidFill>
                      <a:srgbClr val="548DD4"/>
                    </a:solidFill>
                  </a:tcPr>
                </a:tc>
                <a:tc>
                  <a:txBody>
                    <a:bodyPr/>
                    <a:lstStyle/>
                    <a:p>
                      <a:pPr marL="0" marR="0" algn="l" rtl="0">
                        <a:lnSpc>
                          <a:spcPct val="115000"/>
                        </a:lnSpc>
                        <a:spcBef>
                          <a:spcPts val="0"/>
                        </a:spcBef>
                        <a:spcAft>
                          <a:spcPts val="0"/>
                        </a:spcAft>
                      </a:pPr>
                      <a:r>
                        <a:rPr lang="en-US" sz="2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450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solidFill>
                      <a:srgbClr val="D9D9D9"/>
                    </a:solidFill>
                  </a:tcPr>
                </a:tc>
                <a:tc>
                  <a:txBody>
                    <a:bodyPr/>
                    <a:lstStyle/>
                    <a:p>
                      <a:pPr marL="0" marR="0" algn="l" rtl="0">
                        <a:lnSpc>
                          <a:spcPct val="115000"/>
                        </a:lnSpc>
                        <a:spcBef>
                          <a:spcPts val="0"/>
                        </a:spcBef>
                        <a:spcAft>
                          <a:spcPts val="0"/>
                        </a:spcAft>
                      </a:pPr>
                      <a:r>
                        <a:rPr lang="en-US" sz="2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yellow</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solidFill>
                      <a:srgbClr val="FFFF00"/>
                    </a:solidFill>
                  </a:tcPr>
                </a:tc>
                <a:tc>
                  <a:txBody>
                    <a:bodyPr/>
                    <a:lstStyle/>
                    <a:p>
                      <a:pPr marL="0" marR="0" algn="l" rtl="0">
                        <a:lnSpc>
                          <a:spcPct val="115000"/>
                        </a:lnSpc>
                        <a:spcBef>
                          <a:spcPts val="0"/>
                        </a:spcBef>
                        <a:spcAft>
                          <a:spcPts val="0"/>
                        </a:spcAft>
                      </a:pPr>
                      <a:r>
                        <a:rPr lang="en-US" sz="2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600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64180161"/>
                  </a:ext>
                </a:extLst>
              </a:tr>
              <a:tr h="763172">
                <a:tc>
                  <a:txBody>
                    <a:bodyPr/>
                    <a:lstStyle/>
                    <a:p>
                      <a:pPr marL="0" marR="0" algn="l" rtl="0">
                        <a:lnSpc>
                          <a:spcPct val="115000"/>
                        </a:lnSpc>
                        <a:spcBef>
                          <a:spcPts val="0"/>
                        </a:spcBef>
                        <a:spcAft>
                          <a:spcPts val="0"/>
                        </a:spcAft>
                      </a:pPr>
                      <a:r>
                        <a:rPr lang="en-US" sz="2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Blue-green</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solidFill>
                      <a:srgbClr val="4BACC6"/>
                    </a:solidFill>
                  </a:tcPr>
                </a:tc>
                <a:tc>
                  <a:txBody>
                    <a:bodyPr/>
                    <a:lstStyle/>
                    <a:p>
                      <a:pPr marL="0" marR="0" algn="l" rtl="0">
                        <a:lnSpc>
                          <a:spcPct val="115000"/>
                        </a:lnSpc>
                        <a:spcBef>
                          <a:spcPts val="0"/>
                        </a:spcBef>
                        <a:spcAft>
                          <a:spcPts val="0"/>
                        </a:spcAft>
                      </a:pPr>
                      <a:r>
                        <a:rPr lang="en-US" sz="2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590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solidFill>
                      <a:srgbClr val="D9D9D9"/>
                    </a:solidFill>
                  </a:tcPr>
                </a:tc>
                <a:tc>
                  <a:txBody>
                    <a:bodyPr/>
                    <a:lstStyle/>
                    <a:p>
                      <a:pPr marL="0" marR="0" algn="l" rtl="0">
                        <a:lnSpc>
                          <a:spcPct val="115000"/>
                        </a:lnSpc>
                        <a:spcBef>
                          <a:spcPts val="0"/>
                        </a:spcBef>
                        <a:spcAft>
                          <a:spcPts val="0"/>
                        </a:spcAft>
                      </a:pPr>
                      <a:r>
                        <a:rPr lang="en-US" sz="2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red</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solidFill>
                      <a:srgbClr val="FF0000"/>
                    </a:solidFill>
                  </a:tcPr>
                </a:tc>
                <a:tc>
                  <a:txBody>
                    <a:bodyPr/>
                    <a:lstStyle/>
                    <a:p>
                      <a:pPr marL="0" marR="0" algn="l" rtl="0">
                        <a:lnSpc>
                          <a:spcPct val="115000"/>
                        </a:lnSpc>
                        <a:spcBef>
                          <a:spcPts val="0"/>
                        </a:spcBef>
                        <a:spcAft>
                          <a:spcPts val="0"/>
                        </a:spcAft>
                      </a:pPr>
                      <a:r>
                        <a:rPr lang="en-US" sz="2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620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64513884"/>
                  </a:ext>
                </a:extLst>
              </a:tr>
              <a:tr h="763172">
                <a:tc>
                  <a:txBody>
                    <a:bodyPr/>
                    <a:lstStyle/>
                    <a:p>
                      <a:pPr marL="0" marR="0" algn="l" rtl="0">
                        <a:lnSpc>
                          <a:spcPct val="115000"/>
                        </a:lnSpc>
                        <a:spcBef>
                          <a:spcPts val="0"/>
                        </a:spcBef>
                        <a:spcAft>
                          <a:spcPts val="0"/>
                        </a:spcAft>
                      </a:pPr>
                      <a:r>
                        <a:rPr lang="en-US" sz="2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Yellow-green</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solidFill>
                      <a:srgbClr val="C2D69B"/>
                    </a:solidFill>
                  </a:tcPr>
                </a:tc>
                <a:tc>
                  <a:txBody>
                    <a:bodyPr/>
                    <a:lstStyle/>
                    <a:p>
                      <a:pPr marL="0" marR="0" algn="l" rtl="0">
                        <a:lnSpc>
                          <a:spcPct val="115000"/>
                        </a:lnSpc>
                        <a:spcBef>
                          <a:spcPts val="0"/>
                        </a:spcBef>
                        <a:spcAft>
                          <a:spcPts val="0"/>
                        </a:spcAft>
                      </a:pPr>
                      <a:r>
                        <a:rPr lang="en-US" sz="2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570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solidFill>
                      <a:srgbClr val="D9D9D9"/>
                    </a:solidFill>
                  </a:tcPr>
                </a:tc>
                <a:tc>
                  <a:txBody>
                    <a:bodyPr/>
                    <a:lstStyle/>
                    <a:p>
                      <a:pPr marL="0" marR="0" algn="l" rtl="0">
                        <a:lnSpc>
                          <a:spcPct val="115000"/>
                        </a:lnSpc>
                        <a:spcBef>
                          <a:spcPts val="0"/>
                        </a:spcBef>
                        <a:spcAft>
                          <a:spcPts val="0"/>
                        </a:spcAft>
                      </a:pPr>
                      <a:r>
                        <a:rPr lang="en-US" sz="2400" b="1">
                          <a:solidFill>
                            <a:srgbClr val="FFFF00"/>
                          </a:solidFill>
                          <a:effectLst/>
                          <a:latin typeface="Times New Roman" panose="02020603050405020304" pitchFamily="18" charset="0"/>
                          <a:ea typeface="Calibri" panose="020F0502020204030204" pitchFamily="34" charset="0"/>
                          <a:cs typeface="Arial" panose="020B0604020202020204" pitchFamily="34" charset="0"/>
                        </a:rPr>
                        <a:t>violet</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solidFill>
                      <a:srgbClr val="B2A1C7"/>
                    </a:solidFill>
                  </a:tcPr>
                </a:tc>
                <a:tc>
                  <a:txBody>
                    <a:bodyPr/>
                    <a:lstStyle/>
                    <a:p>
                      <a:pPr marL="0" marR="0" algn="l" rtl="0">
                        <a:lnSpc>
                          <a:spcPct val="115000"/>
                        </a:lnSpc>
                        <a:spcBef>
                          <a:spcPts val="0"/>
                        </a:spcBef>
                        <a:spcAft>
                          <a:spcPts val="0"/>
                        </a:spcAft>
                      </a:pPr>
                      <a:r>
                        <a:rPr lang="en-US" sz="2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410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40388862"/>
                  </a:ext>
                </a:extLst>
              </a:tr>
              <a:tr h="763172">
                <a:tc>
                  <a:txBody>
                    <a:bodyPr/>
                    <a:lstStyle/>
                    <a:p>
                      <a:pPr marL="0" marR="0" algn="l" rtl="0">
                        <a:lnSpc>
                          <a:spcPct val="115000"/>
                        </a:lnSpc>
                        <a:spcBef>
                          <a:spcPts val="0"/>
                        </a:spcBef>
                        <a:spcAft>
                          <a:spcPts val="0"/>
                        </a:spcAft>
                      </a:pPr>
                      <a:r>
                        <a:rPr lang="en-US" sz="2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yellow</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solidFill>
                      <a:srgbClr val="FFFF00"/>
                    </a:solidFill>
                  </a:tcPr>
                </a:tc>
                <a:tc>
                  <a:txBody>
                    <a:bodyPr/>
                    <a:lstStyle/>
                    <a:p>
                      <a:pPr marL="0" marR="0" algn="l" rtl="0">
                        <a:lnSpc>
                          <a:spcPct val="115000"/>
                        </a:lnSpc>
                        <a:spcBef>
                          <a:spcPts val="0"/>
                        </a:spcBef>
                        <a:spcAft>
                          <a:spcPts val="0"/>
                        </a:spcAft>
                      </a:pPr>
                      <a:r>
                        <a:rPr lang="en-US" sz="2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580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solidFill>
                      <a:srgbClr val="D9D9D9"/>
                    </a:solidFill>
                  </a:tcPr>
                </a:tc>
                <a:tc>
                  <a:txBody>
                    <a:bodyPr/>
                    <a:lstStyle/>
                    <a:p>
                      <a:pPr marL="0" marR="0" algn="l" rtl="0">
                        <a:lnSpc>
                          <a:spcPct val="115000"/>
                        </a:lnSpc>
                        <a:spcBef>
                          <a:spcPts val="0"/>
                        </a:spcBef>
                        <a:spcAft>
                          <a:spcPts val="0"/>
                        </a:spcAft>
                      </a:pPr>
                      <a:r>
                        <a:rPr lang="en-US" sz="24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Dark blue</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solidFill>
                      <a:srgbClr val="17365D"/>
                    </a:solidFill>
                  </a:tcPr>
                </a:tc>
                <a:tc>
                  <a:txBody>
                    <a:bodyPr/>
                    <a:lstStyle/>
                    <a:p>
                      <a:pPr marL="0" marR="0" algn="l" rtl="0">
                        <a:lnSpc>
                          <a:spcPct val="115000"/>
                        </a:lnSpc>
                        <a:spcBef>
                          <a:spcPts val="0"/>
                        </a:spcBef>
                        <a:spcAft>
                          <a:spcPts val="0"/>
                        </a:spcAft>
                      </a:pPr>
                      <a:r>
                        <a:rPr lang="en-US" sz="2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430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17858136"/>
                  </a:ext>
                </a:extLst>
              </a:tr>
              <a:tr h="763172">
                <a:tc>
                  <a:txBody>
                    <a:bodyPr/>
                    <a:lstStyle/>
                    <a:p>
                      <a:pPr marL="0" marR="0" algn="l" rtl="0">
                        <a:lnSpc>
                          <a:spcPct val="115000"/>
                        </a:lnSpc>
                        <a:spcBef>
                          <a:spcPts val="0"/>
                        </a:spcBef>
                        <a:spcAft>
                          <a:spcPts val="0"/>
                        </a:spcAft>
                      </a:pPr>
                      <a:r>
                        <a:rPr lang="en-US" sz="2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orange</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solidFill>
                      <a:srgbClr val="FFC000"/>
                    </a:solidFill>
                  </a:tcPr>
                </a:tc>
                <a:tc>
                  <a:txBody>
                    <a:bodyPr/>
                    <a:lstStyle/>
                    <a:p>
                      <a:pPr marL="0" marR="0" algn="l" rtl="0">
                        <a:lnSpc>
                          <a:spcPct val="115000"/>
                        </a:lnSpc>
                        <a:spcBef>
                          <a:spcPts val="0"/>
                        </a:spcBef>
                        <a:spcAft>
                          <a:spcPts val="0"/>
                        </a:spcAft>
                      </a:pPr>
                      <a:r>
                        <a:rPr lang="en-US" sz="2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600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solidFill>
                      <a:srgbClr val="D9D9D9"/>
                    </a:solidFill>
                  </a:tcPr>
                </a:tc>
                <a:tc>
                  <a:txBody>
                    <a:bodyPr/>
                    <a:lstStyle/>
                    <a:p>
                      <a:pPr marL="0" marR="0" algn="l" rtl="0">
                        <a:lnSpc>
                          <a:spcPct val="115000"/>
                        </a:lnSpc>
                        <a:spcBef>
                          <a:spcPts val="0"/>
                        </a:spcBef>
                        <a:spcAft>
                          <a:spcPts val="0"/>
                        </a:spcAft>
                      </a:pPr>
                      <a:r>
                        <a:rPr lang="en-US" sz="24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blue</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solidFill>
                      <a:srgbClr val="548DD4"/>
                    </a:solidFill>
                  </a:tcPr>
                </a:tc>
                <a:tc>
                  <a:txBody>
                    <a:bodyPr/>
                    <a:lstStyle/>
                    <a:p>
                      <a:pPr marL="0" marR="0" algn="l" rtl="0">
                        <a:lnSpc>
                          <a:spcPct val="115000"/>
                        </a:lnSpc>
                        <a:spcBef>
                          <a:spcPts val="0"/>
                        </a:spcBef>
                        <a:spcAft>
                          <a:spcPts val="0"/>
                        </a:spcAft>
                      </a:pPr>
                      <a:r>
                        <a:rPr lang="en-US" sz="2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450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45119444"/>
                  </a:ext>
                </a:extLst>
              </a:tr>
              <a:tr h="763172">
                <a:tc>
                  <a:txBody>
                    <a:bodyPr/>
                    <a:lstStyle/>
                    <a:p>
                      <a:pPr marL="0" marR="0" algn="l" rtl="0">
                        <a:lnSpc>
                          <a:spcPct val="115000"/>
                        </a:lnSpc>
                        <a:spcBef>
                          <a:spcPts val="0"/>
                        </a:spcBef>
                        <a:spcAft>
                          <a:spcPts val="0"/>
                        </a:spcAft>
                      </a:pPr>
                      <a:r>
                        <a:rPr lang="en-US" sz="2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Red</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solidFill>
                      <a:srgbClr val="FF0000"/>
                    </a:solidFill>
                  </a:tcPr>
                </a:tc>
                <a:tc>
                  <a:txBody>
                    <a:bodyPr/>
                    <a:lstStyle/>
                    <a:p>
                      <a:pPr marL="0" marR="0" algn="l" rtl="0">
                        <a:lnSpc>
                          <a:spcPct val="115000"/>
                        </a:lnSpc>
                        <a:spcBef>
                          <a:spcPts val="0"/>
                        </a:spcBef>
                        <a:spcAft>
                          <a:spcPts val="0"/>
                        </a:spcAft>
                      </a:pPr>
                      <a:r>
                        <a:rPr lang="en-US" sz="2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650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solidFill>
                      <a:srgbClr val="D9D9D9"/>
                    </a:solidFill>
                  </a:tcPr>
                </a:tc>
                <a:tc>
                  <a:txBody>
                    <a:bodyPr/>
                    <a:lstStyle/>
                    <a:p>
                      <a:pPr marL="0" marR="0" algn="l" rtl="0">
                        <a:lnSpc>
                          <a:spcPct val="115000"/>
                        </a:lnSpc>
                        <a:spcBef>
                          <a:spcPts val="0"/>
                        </a:spcBef>
                        <a:spcAft>
                          <a:spcPts val="0"/>
                        </a:spcAft>
                      </a:pPr>
                      <a:r>
                        <a:rPr lang="en-US" sz="2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green</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solidFill>
                      <a:srgbClr val="76923C"/>
                    </a:solidFill>
                  </a:tcPr>
                </a:tc>
                <a:tc>
                  <a:txBody>
                    <a:bodyPr/>
                    <a:lstStyle/>
                    <a:p>
                      <a:pPr marL="0" marR="0" algn="l" rtl="0">
                        <a:lnSpc>
                          <a:spcPct val="115000"/>
                        </a:lnSpc>
                        <a:spcBef>
                          <a:spcPts val="0"/>
                        </a:spcBef>
                        <a:spcAft>
                          <a:spcPts val="0"/>
                        </a:spcAft>
                      </a:pPr>
                      <a:r>
                        <a:rPr lang="en-US" sz="2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520</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41571548"/>
                  </a:ext>
                </a:extLst>
              </a:tr>
            </a:tbl>
          </a:graphicData>
        </a:graphic>
      </p:graphicFrame>
      <p:pic>
        <p:nvPicPr>
          <p:cNvPr id="6" name="صورة 76" descr="Spectrum of Colors"/>
          <p:cNvPicPr/>
          <p:nvPr/>
        </p:nvPicPr>
        <p:blipFill>
          <a:blip r:embed="rId2">
            <a:extLst>
              <a:ext uri="{28A0092B-C50C-407E-A947-70E740481C1C}">
                <a14:useLocalDpi xmlns:a14="http://schemas.microsoft.com/office/drawing/2010/main" val="0"/>
              </a:ext>
            </a:extLst>
          </a:blip>
          <a:srcRect/>
          <a:stretch>
            <a:fillRect/>
          </a:stretch>
        </p:blipFill>
        <p:spPr bwMode="auto">
          <a:xfrm>
            <a:off x="126610" y="633047"/>
            <a:ext cx="5182845" cy="6577025"/>
          </a:xfrm>
          <a:prstGeom prst="rect">
            <a:avLst/>
          </a:prstGeom>
          <a:noFill/>
          <a:ln>
            <a:noFill/>
          </a:ln>
        </p:spPr>
      </p:pic>
    </p:spTree>
    <p:extLst>
      <p:ext uri="{BB962C8B-B14F-4D97-AF65-F5344CB8AC3E}">
        <p14:creationId xmlns:p14="http://schemas.microsoft.com/office/powerpoint/2010/main" val="3248476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1"/>
              <p:cNvSpPr>
                <a:spLocks noGrp="1" noChangeArrowheads="1"/>
              </p:cNvSpPr>
              <p:nvPr>
                <p:ph idx="1"/>
              </p:nvPr>
            </p:nvSpPr>
            <p:spPr bwMode="auto">
              <a:xfrm>
                <a:off x="281354" y="247489"/>
                <a:ext cx="11549575" cy="300595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3400" algn="ctr"/>
                    <a:tab pos="3797300" algn="ctr"/>
                  </a:tabLst>
                  <a:defRPr>
                    <a:solidFill>
                      <a:schemeClr val="tx1"/>
                    </a:solidFill>
                    <a:latin typeface="Arial" panose="020B0604020202020204" pitchFamily="34" charset="0"/>
                  </a:defRPr>
                </a:lvl1pPr>
                <a:lvl2pPr eaLnBrk="0" fontAlgn="base" hangingPunct="0">
                  <a:spcBef>
                    <a:spcPct val="0"/>
                  </a:spcBef>
                  <a:spcAft>
                    <a:spcPct val="0"/>
                  </a:spcAft>
                  <a:tabLst>
                    <a:tab pos="533400" algn="ctr"/>
                    <a:tab pos="3797300" algn="ctr"/>
                  </a:tabLst>
                  <a:defRPr>
                    <a:solidFill>
                      <a:schemeClr val="tx1"/>
                    </a:solidFill>
                    <a:latin typeface="Arial" panose="020B0604020202020204" pitchFamily="34" charset="0"/>
                  </a:defRPr>
                </a:lvl2pPr>
                <a:lvl3pPr eaLnBrk="0" fontAlgn="base" hangingPunct="0">
                  <a:spcBef>
                    <a:spcPct val="0"/>
                  </a:spcBef>
                  <a:spcAft>
                    <a:spcPct val="0"/>
                  </a:spcAft>
                  <a:tabLst>
                    <a:tab pos="533400" algn="ctr"/>
                    <a:tab pos="3797300" algn="ctr"/>
                  </a:tabLst>
                  <a:defRPr>
                    <a:solidFill>
                      <a:schemeClr val="tx1"/>
                    </a:solidFill>
                    <a:latin typeface="Arial" panose="020B0604020202020204" pitchFamily="34" charset="0"/>
                  </a:defRPr>
                </a:lvl3pPr>
                <a:lvl4pPr eaLnBrk="0" fontAlgn="base" hangingPunct="0">
                  <a:spcBef>
                    <a:spcPct val="0"/>
                  </a:spcBef>
                  <a:spcAft>
                    <a:spcPct val="0"/>
                  </a:spcAft>
                  <a:tabLst>
                    <a:tab pos="533400" algn="ctr"/>
                    <a:tab pos="3797300" algn="ctr"/>
                  </a:tabLst>
                  <a:defRPr>
                    <a:solidFill>
                      <a:schemeClr val="tx1"/>
                    </a:solidFill>
                    <a:latin typeface="Arial" panose="020B0604020202020204" pitchFamily="34" charset="0"/>
                  </a:defRPr>
                </a:lvl4pPr>
                <a:lvl5pPr eaLnBrk="0" fontAlgn="base" hangingPunct="0">
                  <a:spcBef>
                    <a:spcPct val="0"/>
                  </a:spcBef>
                  <a:spcAft>
                    <a:spcPct val="0"/>
                  </a:spcAft>
                  <a:tabLst>
                    <a:tab pos="533400" algn="ctr"/>
                    <a:tab pos="3797300" algn="ctr"/>
                  </a:tabLst>
                  <a:defRPr>
                    <a:solidFill>
                      <a:schemeClr val="tx1"/>
                    </a:solidFill>
                    <a:latin typeface="Arial" panose="020B0604020202020204" pitchFamily="34" charset="0"/>
                  </a:defRPr>
                </a:lvl5pPr>
                <a:lvl6pPr eaLnBrk="0" fontAlgn="base" hangingPunct="0">
                  <a:spcBef>
                    <a:spcPct val="0"/>
                  </a:spcBef>
                  <a:spcAft>
                    <a:spcPct val="0"/>
                  </a:spcAft>
                  <a:tabLst>
                    <a:tab pos="533400" algn="ctr"/>
                    <a:tab pos="3797300" algn="ctr"/>
                  </a:tabLst>
                  <a:defRPr>
                    <a:solidFill>
                      <a:schemeClr val="tx1"/>
                    </a:solidFill>
                    <a:latin typeface="Arial" panose="020B0604020202020204" pitchFamily="34" charset="0"/>
                  </a:defRPr>
                </a:lvl6pPr>
                <a:lvl7pPr eaLnBrk="0" fontAlgn="base" hangingPunct="0">
                  <a:spcBef>
                    <a:spcPct val="0"/>
                  </a:spcBef>
                  <a:spcAft>
                    <a:spcPct val="0"/>
                  </a:spcAft>
                  <a:tabLst>
                    <a:tab pos="533400" algn="ctr"/>
                    <a:tab pos="3797300" algn="ctr"/>
                  </a:tabLst>
                  <a:defRPr>
                    <a:solidFill>
                      <a:schemeClr val="tx1"/>
                    </a:solidFill>
                    <a:latin typeface="Arial" panose="020B0604020202020204" pitchFamily="34" charset="0"/>
                  </a:defRPr>
                </a:lvl7pPr>
                <a:lvl8pPr eaLnBrk="0" fontAlgn="base" hangingPunct="0">
                  <a:spcBef>
                    <a:spcPct val="0"/>
                  </a:spcBef>
                  <a:spcAft>
                    <a:spcPct val="0"/>
                  </a:spcAft>
                  <a:tabLst>
                    <a:tab pos="533400" algn="ctr"/>
                    <a:tab pos="3797300" algn="ctr"/>
                  </a:tabLst>
                  <a:defRPr>
                    <a:solidFill>
                      <a:schemeClr val="tx1"/>
                    </a:solidFill>
                    <a:latin typeface="Arial" panose="020B0604020202020204" pitchFamily="34" charset="0"/>
                  </a:defRPr>
                </a:lvl8pPr>
                <a:lvl9pPr eaLnBrk="0" fontAlgn="base" hangingPunct="0">
                  <a:spcBef>
                    <a:spcPct val="0"/>
                  </a:spcBef>
                  <a:spcAft>
                    <a:spcPct val="0"/>
                  </a:spcAft>
                  <a:tabLst>
                    <a:tab pos="533400" algn="ctr"/>
                    <a:tab pos="3797300"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533400" algn="ctr"/>
                    <a:tab pos="3797300" algn="ct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In 1900 Max Planck studied black body radiation and realized that to explain the energy spectrum he had to assume that: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914400" marR="0" lvl="2" indent="0" algn="l" defTabSz="914400" rtl="0" eaLnBrk="0" fontAlgn="base" latinLnBrk="0" hangingPunct="0">
                  <a:lnSpc>
                    <a:spcPct val="100000"/>
                  </a:lnSpc>
                  <a:spcBef>
                    <a:spcPct val="0"/>
                  </a:spcBef>
                  <a:spcAft>
                    <a:spcPct val="0"/>
                  </a:spcAft>
                  <a:buClr>
                    <a:srgbClr val="000000"/>
                  </a:buClr>
                  <a:buSzTx/>
                  <a:buNone/>
                  <a:tabLst>
                    <a:tab pos="533400" algn="ctr"/>
                    <a:tab pos="3797300" algn="ctr"/>
                  </a:tabLst>
                </a:pPr>
                <a:r>
                  <a:rPr lang="en-US" alt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1- </a:t>
                </a: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Energy is quantized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914400" marR="0" lvl="2" indent="0" algn="l" defTabSz="914400" rtl="0" eaLnBrk="0" fontAlgn="base" latinLnBrk="0" hangingPunct="0">
                  <a:lnSpc>
                    <a:spcPct val="100000"/>
                  </a:lnSpc>
                  <a:spcBef>
                    <a:spcPct val="0"/>
                  </a:spcBef>
                  <a:spcAft>
                    <a:spcPct val="0"/>
                  </a:spcAft>
                  <a:buClr>
                    <a:srgbClr val="000000"/>
                  </a:buClr>
                  <a:buSzTx/>
                  <a:buNone/>
                  <a:tabLst>
                    <a:tab pos="533400" algn="ctr"/>
                    <a:tab pos="3797300" algn="ctr"/>
                  </a:tabLst>
                </a:pPr>
                <a:r>
                  <a:rPr lang="en-US" alt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2- L</a:t>
                </a: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ight has particle character (called photon)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533400" algn="ctr"/>
                    <a:tab pos="3797300" algn="ct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The energy of photon is directly proportional to the frequency of light,  Planck’s equation is:</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3000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0" i="1" u="none"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E </a:t>
                </a:r>
                <a:r>
                  <a:rPr lang="en-US" altLang="en-US" sz="2400" i="1" dirty="0">
                    <a:solidFill>
                      <a:srgbClr val="0070C0"/>
                    </a:solidFill>
                    <a:latin typeface="Times New Roman" panose="02020603050405020304" pitchFamily="18" charset="0"/>
                    <a:ea typeface="Segoe UI Symbol" panose="020B0502040204020203" pitchFamily="34" charset="0"/>
                    <a:cs typeface="Times New Roman" panose="02020603050405020304" pitchFamily="18" charset="0"/>
                  </a:rPr>
                  <a:t>=</a:t>
                </a:r>
                <a:r>
                  <a:rPr kumimoji="0" lang="en-US" altLang="en-US" sz="2400" b="0" i="1" u="none"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h </a:t>
                </a:r>
                <a:r>
                  <a:rPr lang="en-US" altLang="en-US" sz="2400" i="1" dirty="0">
                    <a:solidFill>
                      <a:srgbClr val="0070C0"/>
                    </a:solidFill>
                    <a:latin typeface="Times New Roman" panose="02020603050405020304" pitchFamily="18" charset="0"/>
                    <a:ea typeface="Segoe UI Symbol" panose="020B0502040204020203" pitchFamily="34" charset="0"/>
                    <a:cs typeface="Times New Roman" panose="02020603050405020304" pitchFamily="18" charset="0"/>
                  </a:rPr>
                  <a:t>υ</a:t>
                </a:r>
                <a:r>
                  <a:rPr kumimoji="0" lang="en-US" altLang="en-US" sz="2400" b="0" i="1" u="none"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or      E </a:t>
                </a:r>
                <a:r>
                  <a:rPr lang="en-US" altLang="en-US" sz="2400" i="1" dirty="0">
                    <a:solidFill>
                      <a:srgbClr val="0070C0"/>
                    </a:solidFill>
                    <a:latin typeface="Times New Roman" panose="02020603050405020304" pitchFamily="18" charset="0"/>
                    <a:ea typeface="Segoe UI Symbol" panose="020B0502040204020203" pitchFamily="34" charset="0"/>
                    <a:cs typeface="Times New Roman" panose="02020603050405020304" pitchFamily="18" charset="0"/>
                  </a:rPr>
                  <a:t>= </a:t>
                </a:r>
                <a14:m>
                  <m:oMath xmlns:m="http://schemas.openxmlformats.org/officeDocument/2006/math">
                    <m:f>
                      <m:fPr>
                        <m:ctrlPr>
                          <a:rPr lang="en-US" sz="2400" i="1">
                            <a:solidFill>
                              <a:srgbClr val="0070C0"/>
                            </a:solidFill>
                            <a:latin typeface="Cambria Math" panose="02040503050406030204" pitchFamily="18" charset="0"/>
                            <a:ea typeface="Times New Roman" panose="02020603050405020304" pitchFamily="18" charset="0"/>
                            <a:cs typeface="Arial" panose="020B0604020202020204" pitchFamily="34" charset="0"/>
                          </a:rPr>
                        </m:ctrlPr>
                      </m:fPr>
                      <m:num>
                        <m:r>
                          <a:rPr lang="en-US" sz="2400" i="1">
                            <a:solidFill>
                              <a:srgbClr val="0070C0"/>
                            </a:solidFill>
                            <a:effectLst/>
                            <a:latin typeface="Cambria Math" panose="02040503050406030204" pitchFamily="18" charset="0"/>
                            <a:ea typeface="Times New Roman" panose="02020603050405020304" pitchFamily="18" charset="0"/>
                            <a:cs typeface="Arial" panose="020B0604020202020204" pitchFamily="34" charset="0"/>
                          </a:rPr>
                          <m:t>h𝐶</m:t>
                        </m:r>
                      </m:num>
                      <m:den>
                        <m:r>
                          <a:rPr lang="en-US" sz="2400" i="1">
                            <a:solidFill>
                              <a:srgbClr val="0070C0"/>
                            </a:solidFill>
                            <a:effectLst/>
                            <a:latin typeface="Cambria Math" panose="02040503050406030204" pitchFamily="18" charset="0"/>
                            <a:ea typeface="Times New Roman" panose="02020603050405020304" pitchFamily="18" charset="0"/>
                            <a:cs typeface="Arial" panose="020B0604020202020204" pitchFamily="34" charset="0"/>
                          </a:rPr>
                          <m:t>𝜆</m:t>
                        </m:r>
                      </m:den>
                    </m:f>
                    <m:r>
                      <a:rPr lang="en-US" sz="2400" i="1">
                        <a:solidFill>
                          <a:srgbClr val="0070C0"/>
                        </a:solidFill>
                        <a:effectLst/>
                        <a:latin typeface="Cambria Math" panose="02040503050406030204" pitchFamily="18" charset="0"/>
                        <a:ea typeface="Times New Roman" panose="02020603050405020304" pitchFamily="18" charset="0"/>
                        <a:cs typeface="Arial" panose="020B0604020202020204" pitchFamily="34" charset="0"/>
                      </a:rPr>
                      <m:t> </m:t>
                    </m:r>
                  </m:oMath>
                </a14:m>
                <a:endPar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33400" algn="ctr"/>
                    <a:tab pos="3802380" algn="ctr"/>
                  </a:tabLs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 </a:t>
                </a:r>
                <a:r>
                  <a:rPr lang="en-US" sz="2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Planck’s constant </a:t>
                </a:r>
                <a:r>
                  <a:rPr lang="en-US" sz="2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6.626 x 10</a:t>
                </a:r>
                <a:r>
                  <a:rPr lang="en-US" sz="24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-34</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J </a:t>
                </a:r>
                <a:r>
                  <a:rPr lang="en-US" sz="2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s</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Rectangle 1"/>
              <p:cNvSpPr>
                <a:spLocks noGrp="1" noRot="1" noChangeAspect="1" noMove="1" noResize="1" noEditPoints="1" noAdjustHandles="1" noChangeArrowheads="1" noChangeShapeType="1" noTextEdit="1"/>
              </p:cNvSpPr>
              <p:nvPr>
                <p:ph idx="1"/>
              </p:nvPr>
            </p:nvSpPr>
            <p:spPr bwMode="auto">
              <a:xfrm>
                <a:off x="281354" y="247489"/>
                <a:ext cx="11549575" cy="3005951"/>
              </a:xfrm>
              <a:prstGeom prst="rect">
                <a:avLst/>
              </a:prstGeom>
              <a:blipFill>
                <a:blip r:embed="rId2"/>
                <a:stretch>
                  <a:fillRect l="-792" t="-1217" r="-633" b="-324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281354" y="3528839"/>
            <a:ext cx="10553091" cy="3188484"/>
          </a:xfrm>
          <a:prstGeom prst="rect">
            <a:avLst/>
          </a:prstGeom>
        </p:spPr>
      </p:pic>
    </p:spTree>
    <p:extLst>
      <p:ext uri="{BB962C8B-B14F-4D97-AF65-F5344CB8AC3E}">
        <p14:creationId xmlns:p14="http://schemas.microsoft.com/office/powerpoint/2010/main" val="3753485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9050" y="503261"/>
            <a:ext cx="10922390" cy="5686523"/>
          </a:xfrm>
        </p:spPr>
        <p:txBody>
          <a:bodyPr>
            <a:noAutofit/>
          </a:bodyPr>
          <a:lstStyle/>
          <a:p>
            <a:pPr marL="0" lvl="0" indent="0">
              <a:lnSpc>
                <a:spcPct val="93000"/>
              </a:lnSpc>
              <a:spcBef>
                <a:spcPts val="0"/>
              </a:spcBef>
              <a:spcAft>
                <a:spcPts val="1945"/>
              </a:spcAft>
              <a:buClr>
                <a:srgbClr val="FEB80A"/>
              </a:buClr>
              <a:buSzPts val="2300"/>
              <a:buNone/>
            </a:pPr>
            <a:r>
              <a:rPr lang="en-US" sz="24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Example 2: </a:t>
            </a:r>
          </a:p>
          <a:p>
            <a:pPr marL="0" lvl="0" indent="0">
              <a:lnSpc>
                <a:spcPct val="93000"/>
              </a:lnSpc>
              <a:spcBef>
                <a:spcPts val="0"/>
              </a:spcBef>
              <a:spcAft>
                <a:spcPts val="1945"/>
              </a:spcAft>
              <a:buClr>
                <a:srgbClr val="FEB80A"/>
              </a:buClr>
              <a:buSzPts val="2300"/>
              <a:buNone/>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1) What is the energy of a photon of green light with wavelength 5200 </a:t>
            </a: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Å</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a:t>
            </a:r>
            <a:r>
              <a:rPr lang="en-US" sz="2400" dirty="0">
                <a:solidFill>
                  <a:srgbClr val="000000"/>
                </a:solidFill>
                <a:uFill>
                  <a:solidFill>
                    <a:srgbClr val="000000"/>
                  </a:solidFill>
                </a:uFill>
                <a:latin typeface="Times New Roman" panose="02020603050405020304" pitchFamily="18" charset="0"/>
                <a:ea typeface="Segoe UI Symbol" panose="020B0502040204020203" pitchFamily="34" charset="0"/>
                <a:cs typeface="Times New Roman" panose="02020603050405020304" pitchFamily="18" charset="0"/>
              </a:rPr>
              <a:t> </a:t>
            </a:r>
          </a:p>
          <a:p>
            <a:pPr marL="0" lvl="0" indent="0">
              <a:lnSpc>
                <a:spcPct val="93000"/>
              </a:lnSpc>
              <a:spcBef>
                <a:spcPts val="0"/>
              </a:spcBef>
              <a:spcAft>
                <a:spcPts val="1945"/>
              </a:spcAft>
              <a:buClr>
                <a:srgbClr val="FEB80A"/>
              </a:buClr>
              <a:buSzPts val="2300"/>
              <a:buNone/>
            </a:pPr>
            <a:r>
              <a:rPr lang="en-US" sz="2400" dirty="0">
                <a:solidFill>
                  <a:srgbClr val="000000"/>
                </a:solidFill>
                <a:uFill>
                  <a:solidFill>
                    <a:srgbClr val="000000"/>
                  </a:solidFill>
                </a:uFill>
                <a:latin typeface="Times New Roman" panose="02020603050405020304" pitchFamily="18" charset="0"/>
                <a:ea typeface="Segoe UI Symbol" panose="020B0502040204020203" pitchFamily="34" charset="0"/>
                <a:cs typeface="Times New Roman" panose="02020603050405020304" pitchFamily="18" charset="0"/>
              </a:rPr>
              <a:t>2) </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What is the energy of 1.00 </a:t>
            </a:r>
            <a:r>
              <a:rPr lang="en-US" sz="2400" dirty="0" err="1">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mol</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of these photons?</a:t>
            </a:r>
          </a:p>
          <a:p>
            <a:pPr marL="0" lvl="0" indent="0">
              <a:lnSpc>
                <a:spcPct val="93000"/>
              </a:lnSpc>
              <a:spcBef>
                <a:spcPts val="0"/>
              </a:spcBef>
              <a:spcAft>
                <a:spcPts val="1945"/>
              </a:spcAft>
              <a:buClr>
                <a:srgbClr val="FEB80A"/>
              </a:buClr>
              <a:buSzPts val="2300"/>
              <a:buNone/>
            </a:pPr>
            <a:r>
              <a:rPr lang="en-US" sz="24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Ans./</a:t>
            </a:r>
          </a:p>
          <a:p>
            <a:pPr marL="0" lvl="0" indent="0">
              <a:lnSpc>
                <a:spcPct val="93000"/>
              </a:lnSpc>
              <a:spcBef>
                <a:spcPts val="0"/>
              </a:spcBef>
              <a:spcAft>
                <a:spcPts val="1945"/>
              </a:spcAft>
              <a:buClr>
                <a:srgbClr val="FEB80A"/>
              </a:buClr>
              <a:buSzPts val="2300"/>
              <a:buNone/>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From Example 1, we know that </a:t>
            </a:r>
            <a:r>
              <a:rPr lang="en-US" sz="2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l-GR" sz="2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υ</a:t>
            </a:r>
            <a:r>
              <a:rPr lang="en-US" sz="2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5.77 x 10</a:t>
            </a:r>
            <a:r>
              <a:rPr lang="en-US" sz="24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14</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a:t>
            </a:r>
            <a:r>
              <a:rPr lang="en-US" sz="24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668655" marR="81915" lvl="0" indent="0">
              <a:lnSpc>
                <a:spcPct val="107000"/>
              </a:lnSpc>
              <a:spcBef>
                <a:spcPts val="0"/>
              </a:spcBef>
              <a:spcAft>
                <a:spcPts val="270"/>
              </a:spcAft>
              <a:buNone/>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 </a:t>
            </a:r>
            <a:r>
              <a:rPr lang="en-US" sz="2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 </a:t>
            </a:r>
            <a:r>
              <a:rPr lang="en-US" sz="2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υ</a:t>
            </a:r>
          </a:p>
          <a:p>
            <a:pPr marL="668655" marR="81915" lvl="0" indent="0">
              <a:lnSpc>
                <a:spcPct val="107000"/>
              </a:lnSpc>
              <a:spcBef>
                <a:spcPts val="0"/>
              </a:spcBef>
              <a:spcAft>
                <a:spcPts val="270"/>
              </a:spcAft>
              <a:buNone/>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 </a:t>
            </a:r>
            <a:r>
              <a:rPr lang="en-US" sz="2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(6.626 </a:t>
            </a:r>
            <a:r>
              <a:rPr lang="en-US" sz="2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a:t>
            </a:r>
            <a:r>
              <a:rPr lang="en-US" sz="24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-34</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a:t>
            </a:r>
            <a:r>
              <a:rPr lang="en-US" sz="2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 (5.77 </a:t>
            </a:r>
            <a:r>
              <a:rPr lang="en-US" sz="2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a:t>
            </a:r>
            <a:r>
              <a:rPr lang="en-US" sz="24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14</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a:t>
            </a:r>
            <a:r>
              <a:rPr lang="en-US" sz="24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marL="668655" marR="81915" lvl="0" indent="0">
              <a:lnSpc>
                <a:spcPct val="107000"/>
              </a:lnSpc>
              <a:spcBef>
                <a:spcPts val="0"/>
              </a:spcBef>
              <a:spcAft>
                <a:spcPts val="270"/>
              </a:spcAft>
              <a:buNone/>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 </a:t>
            </a:r>
            <a:r>
              <a:rPr lang="en-US" sz="2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3.83 </a:t>
            </a:r>
            <a:r>
              <a:rPr lang="en-US" sz="2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a:t>
            </a:r>
            <a:r>
              <a:rPr lang="en-US" sz="24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-19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 per photon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668655" lvl="0" indent="0">
              <a:lnSpc>
                <a:spcPct val="107000"/>
              </a:lnSpc>
              <a:spcBef>
                <a:spcPts val="0"/>
              </a:spcBef>
              <a:spcAft>
                <a:spcPts val="1005"/>
              </a:spcAft>
              <a:buNone/>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For 1.00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mol</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of photons:</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lvl="0">
              <a:lnSpc>
                <a:spcPct val="107000"/>
              </a:lnSpc>
              <a:spcBef>
                <a:spcPts val="0"/>
              </a:spcBef>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(6.022 </a:t>
            </a:r>
            <a:r>
              <a:rPr lang="en-US" sz="2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a:t>
            </a:r>
            <a:r>
              <a:rPr lang="en-US" sz="24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23</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photons)(3.83 </a:t>
            </a:r>
            <a:r>
              <a:rPr lang="en-US" sz="2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a:t>
            </a:r>
            <a:r>
              <a:rPr lang="en-US" sz="24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-19</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 per photon) </a:t>
            </a:r>
            <a:r>
              <a:rPr lang="en-US" sz="2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231 kJ/</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mol</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lvl="0">
              <a:lnSpc>
                <a:spcPct val="107000"/>
              </a:lnSpc>
              <a:spcBef>
                <a:spcPts val="0"/>
              </a:spcBef>
              <a:spcAft>
                <a:spcPts val="800"/>
              </a:spcAft>
            </a:pPr>
            <a:endPar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0" lvl="0">
              <a:lnSpc>
                <a:spcPct val="107000"/>
              </a:lnSpc>
              <a:spcBef>
                <a:spcPts val="0"/>
              </a:spcBef>
              <a:spcAft>
                <a:spcPts val="800"/>
              </a:spcAft>
            </a:pPr>
            <a:endPar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4182454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5083" y="281354"/>
                <a:ext cx="11816862" cy="6400800"/>
              </a:xfrm>
            </p:spPr>
            <p:txBody>
              <a:bodyPr>
                <a:noAutofit/>
              </a:bodyPr>
              <a:lstStyle/>
              <a:p>
                <a:pPr marL="0" lvl="0" indent="0">
                  <a:lnSpc>
                    <a:spcPct val="93000"/>
                  </a:lnSpc>
                  <a:spcBef>
                    <a:spcPts val="0"/>
                  </a:spcBef>
                  <a:spcAft>
                    <a:spcPts val="1945"/>
                  </a:spcAft>
                  <a:buClr>
                    <a:srgbClr val="FEB80A"/>
                  </a:buClr>
                  <a:buSzPts val="2300"/>
                  <a:buNone/>
                </a:pPr>
                <a:r>
                  <a:rPr lang="en-US" sz="24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Example 3: </a:t>
                </a:r>
              </a:p>
              <a:p>
                <a:pPr marL="0">
                  <a:lnSpc>
                    <a:spcPct val="115000"/>
                  </a:lnSpc>
                  <a:spcBef>
                    <a:spcPts val="0"/>
                  </a:spcBef>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Calculate  the speed of a light whose wave length and frequency are 17.4 cm and 87.4 Hz, respectively.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eaLnBrk="0" fontAlgn="base" hangingPunct="0">
                  <a:lnSpc>
                    <a:spcPct val="100000"/>
                  </a:lnSpc>
                  <a:spcBef>
                    <a:spcPct val="0"/>
                  </a:spcBef>
                  <a:spcAft>
                    <a:spcPct val="0"/>
                  </a:spcAft>
                  <a:buNone/>
                  <a:tabLst>
                    <a:tab pos="1714500" algn="ctr"/>
                    <a:tab pos="3811588" algn="ctr"/>
                  </a:tabLst>
                </a:pPr>
                <a:r>
                  <a:rPr lang="en-US" sz="24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Ans./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λʋ</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17.4 cm x 87.4 /sec = 1.52 x 10</a:t>
                </a:r>
                <a:r>
                  <a:rPr lang="en-US" sz="24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cm/sec.</a:t>
                </a:r>
              </a:p>
              <a:p>
                <a:pPr marL="0" lvl="0" indent="0" eaLnBrk="0" fontAlgn="base" hangingPunct="0">
                  <a:lnSpc>
                    <a:spcPct val="100000"/>
                  </a:lnSpc>
                  <a:spcBef>
                    <a:spcPct val="0"/>
                  </a:spcBef>
                  <a:spcAft>
                    <a:spcPct val="0"/>
                  </a:spcAft>
                  <a:buNone/>
                  <a:tabLst>
                    <a:tab pos="1714500" algn="ctr"/>
                    <a:tab pos="3811588" algn="ctr"/>
                  </a:tabLst>
                </a:pP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eaLnBrk="0" fontAlgn="base" hangingPunct="0">
                  <a:lnSpc>
                    <a:spcPct val="100000"/>
                  </a:lnSpc>
                  <a:spcBef>
                    <a:spcPct val="0"/>
                  </a:spcBef>
                  <a:spcAft>
                    <a:spcPct val="0"/>
                  </a:spcAft>
                  <a:buNone/>
                  <a:tabLst>
                    <a:tab pos="1714500" algn="ctr"/>
                    <a:tab pos="3811588" algn="ctr"/>
                  </a:tabLst>
                </a:pPr>
                <a:r>
                  <a:rPr lang="en-US" altLang="en-US" sz="2400" dirty="0">
                    <a:solidFill>
                      <a:srgbClr val="0070C0"/>
                    </a:solidFill>
                    <a:latin typeface="Times New Roman" panose="02020603050405020304" pitchFamily="18" charset="0"/>
                    <a:ea typeface="Constantia" panose="02030602050306030303" pitchFamily="18" charset="0"/>
                    <a:cs typeface="Times New Roman" panose="02020603050405020304" pitchFamily="18" charset="0"/>
                  </a:rPr>
                  <a:t> Example 4</a:t>
                </a:r>
                <a:r>
                  <a:rPr lang="en-US" alt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a:t>
                </a:r>
              </a:p>
              <a:p>
                <a:pPr marL="0" lvl="0" indent="0" eaLnBrk="0" fontAlgn="base" hangingPunct="0">
                  <a:lnSpc>
                    <a:spcPct val="100000"/>
                  </a:lnSpc>
                  <a:spcBef>
                    <a:spcPct val="0"/>
                  </a:spcBef>
                  <a:spcAft>
                    <a:spcPct val="0"/>
                  </a:spcAft>
                  <a:buNone/>
                  <a:tabLst>
                    <a:tab pos="1714500" algn="ctr"/>
                    <a:tab pos="3811588" algn="ctr"/>
                  </a:tabLst>
                </a:pPr>
                <a:r>
                  <a:rPr lang="en-US" alt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An orange line of wavelength 5890 </a:t>
                </a:r>
                <a:r>
                  <a:rPr lang="en-US" alt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Å</a:t>
                </a:r>
                <a:r>
                  <a:rPr lang="en-US" alt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is observed in the emission spectrum of sodium. </a:t>
                </a:r>
              </a:p>
              <a:p>
                <a:pPr marL="0" lvl="0" indent="0" eaLnBrk="0" fontAlgn="base" hangingPunct="0">
                  <a:lnSpc>
                    <a:spcPct val="100000"/>
                  </a:lnSpc>
                  <a:spcBef>
                    <a:spcPct val="0"/>
                  </a:spcBef>
                  <a:spcAft>
                    <a:spcPct val="0"/>
                  </a:spcAft>
                  <a:buNone/>
                  <a:tabLst>
                    <a:tab pos="1714500" algn="ctr"/>
                    <a:tab pos="3811588" algn="ctr"/>
                  </a:tabLst>
                </a:pPr>
                <a:r>
                  <a:rPr lang="en-US" alt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What is the energy of one photon of this orange light? </a:t>
                </a:r>
              </a:p>
              <a:p>
                <a:pPr marL="0" lvl="0" indent="0" eaLnBrk="0" fontAlgn="base" hangingPunct="0">
                  <a:lnSpc>
                    <a:spcPct val="100000"/>
                  </a:lnSpc>
                  <a:spcBef>
                    <a:spcPct val="0"/>
                  </a:spcBef>
                  <a:spcAft>
                    <a:spcPct val="0"/>
                  </a:spcAft>
                  <a:buFontTx/>
                  <a:buChar char="•"/>
                  <a:tabLst>
                    <a:tab pos="1714500" algn="ctr"/>
                    <a:tab pos="3811588" algn="ctr"/>
                  </a:tabLst>
                </a:pPr>
                <a:endParaRPr lang="en-US" altLang="en-US" sz="240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buNone/>
                </a:pPr>
                <a:r>
                  <a:rPr lang="en-US" altLang="en-US" sz="2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24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Ans./         </a:t>
                </a:r>
                <a14:m>
                  <m:oMath xmlns:m="http://schemas.openxmlformats.org/officeDocument/2006/math">
                    <m:r>
                      <a:rPr lang="en-US" sz="2400" i="1">
                        <a:solidFill>
                          <a:prstClr val="black"/>
                        </a:solidFill>
                        <a:latin typeface="Cambria Math" panose="02040503050406030204" pitchFamily="18" charset="0"/>
                        <a:ea typeface="Times New Roman" panose="02020603050405020304" pitchFamily="18" charset="0"/>
                        <a:cs typeface="Arial" panose="020B0604020202020204" pitchFamily="34" charset="0"/>
                      </a:rPr>
                      <m:t>𝜆</m:t>
                    </m:r>
                    <m:r>
                      <a:rPr lang="en-US" sz="2400" i="1">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oMath>
                </a14:m>
                <a:r>
                  <a:rPr lang="en-US" alt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5890 Å [</a:t>
                </a:r>
                <a14:m>
                  <m:oMath xmlns:m="http://schemas.openxmlformats.org/officeDocument/2006/math">
                    <m:f>
                      <m:fPr>
                        <m:ctrlPr>
                          <a:rPr lang="en-US" sz="24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24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en-US" sz="2400" i="1">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2400" i="1">
                            <a:solidFill>
                              <a:prstClr val="black"/>
                            </a:solidFill>
                            <a:latin typeface="Cambria Math" panose="02040503050406030204" pitchFamily="18" charset="0"/>
                            <a:ea typeface="Times New Roman" panose="02020603050405020304" pitchFamily="18" charset="0"/>
                            <a:cs typeface="Arial" panose="020B0604020202020204" pitchFamily="34" charset="0"/>
                          </a:rPr>
                          <m:t>10</m:t>
                        </m:r>
                        <m:r>
                          <a:rPr lang="en-US" sz="2400" i="1">
                            <a:solidFill>
                              <a:prstClr val="black"/>
                            </a:solidFill>
                            <a:latin typeface="Cambria Math" panose="02040503050406030204" pitchFamily="18" charset="0"/>
                            <a:ea typeface="Times New Roman" panose="02020603050405020304" pitchFamily="18" charset="0"/>
                            <a:cs typeface="Arial" panose="020B0604020202020204" pitchFamily="34" charset="0"/>
                          </a:rPr>
                          <m:t> _</m:t>
                        </m:r>
                        <m:r>
                          <a:rPr lang="en-US" sz="2400" i="1" baseline="30000">
                            <a:solidFill>
                              <a:prstClr val="black"/>
                            </a:solidFill>
                            <a:latin typeface="Cambria Math" panose="02040503050406030204" pitchFamily="18" charset="0"/>
                            <a:ea typeface="Times New Roman" panose="02020603050405020304" pitchFamily="18" charset="0"/>
                            <a:cs typeface="Arial" panose="020B0604020202020204" pitchFamily="34" charset="0"/>
                          </a:rPr>
                          <m:t>10</m:t>
                        </m:r>
                      </m:num>
                      <m:den>
                        <m:r>
                          <m:rPr>
                            <m:nor/>
                          </m:rPr>
                          <a:rPr lang="en-US" alt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m:t>Å</m:t>
                        </m:r>
                      </m:den>
                    </m:f>
                  </m:oMath>
                </a14:m>
                <a:r>
                  <a:rPr lang="en-US" alt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 5.890 × 10</a:t>
                </a:r>
                <a:r>
                  <a:rPr lang="en-US" altLang="en-US" sz="2400" baseline="30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-7 </a:t>
                </a:r>
                <a:r>
                  <a:rPr lang="en-US" alt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a:t>
                </a:r>
                <a:r>
                  <a:rPr lang="en-US" altLang="en-US" sz="2400" baseline="30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p>
              <a:p>
                <a:pPr marL="0" lvl="0" indent="0">
                  <a:lnSpc>
                    <a:spcPct val="100000"/>
                  </a:lnSpc>
                  <a:buNone/>
                </a:pPr>
                <a:endParaRPr lang="en-US" altLang="en-US" sz="2400" baseline="30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00000"/>
                  </a:lnSpc>
                  <a:buNone/>
                </a:pPr>
                <a:r>
                  <a:rPr lang="en-US" altLang="en-US" sz="2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en-US" sz="2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i="1" dirty="0">
                    <a:solidFill>
                      <a:prstClr val="black"/>
                    </a:solidFill>
                    <a:latin typeface="Times New Roman" panose="02020603050405020304" pitchFamily="18" charset="0"/>
                    <a:ea typeface="Segoe UI Symbol" panose="020B0502040204020203" pitchFamily="34" charset="0"/>
                    <a:cs typeface="Times New Roman" panose="02020603050405020304" pitchFamily="18" charset="0"/>
                  </a:rPr>
                  <a:t>=</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h </a:t>
                </a:r>
                <a:r>
                  <a:rPr lang="en-US" sz="2400" dirty="0">
                    <a:solidFill>
                      <a:prstClr val="black"/>
                    </a:solidFill>
                    <a:latin typeface="Times New Roman" panose="02020603050405020304" pitchFamily="18" charset="0"/>
                    <a:ea typeface="Segoe UI Symbol" panose="020B0502040204020203" pitchFamily="34" charset="0"/>
                    <a:cs typeface="Times New Roman" panose="02020603050405020304" pitchFamily="18" charset="0"/>
                  </a:rPr>
                  <a:t>υ =</a:t>
                </a:r>
                <a:r>
                  <a:rPr lang="en-US" altLang="en-US" sz="2400" i="1" dirty="0">
                    <a:solidFill>
                      <a:prstClr val="black"/>
                    </a:solidFill>
                    <a:latin typeface="Times New Roman" panose="02020603050405020304" pitchFamily="18" charset="0"/>
                    <a:ea typeface="Segoe UI Symbol" panose="020B0502040204020203" pitchFamily="34" charset="0"/>
                    <a:cs typeface="Times New Roman" panose="02020603050405020304" pitchFamily="18" charset="0"/>
                  </a:rPr>
                  <a:t>  </a:t>
                </a:r>
                <a14:m>
                  <m:oMath xmlns:m="http://schemas.openxmlformats.org/officeDocument/2006/math">
                    <m:f>
                      <m:fPr>
                        <m:ctrlPr>
                          <a:rPr lang="en-US" sz="24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2400" i="1">
                            <a:solidFill>
                              <a:prstClr val="black"/>
                            </a:solidFill>
                            <a:latin typeface="Cambria Math" panose="02040503050406030204" pitchFamily="18" charset="0"/>
                            <a:ea typeface="Times New Roman" panose="02020603050405020304" pitchFamily="18" charset="0"/>
                            <a:cs typeface="Arial" panose="020B0604020202020204" pitchFamily="34" charset="0"/>
                          </a:rPr>
                          <m:t>h𝐶</m:t>
                        </m:r>
                      </m:num>
                      <m:den>
                        <m:r>
                          <a:rPr lang="en-US" sz="2400" i="1">
                            <a:solidFill>
                              <a:prstClr val="black"/>
                            </a:solidFill>
                            <a:latin typeface="Cambria Math" panose="02040503050406030204" pitchFamily="18" charset="0"/>
                            <a:ea typeface="Times New Roman" panose="02020603050405020304" pitchFamily="18" charset="0"/>
                            <a:cs typeface="Arial" panose="020B0604020202020204" pitchFamily="34" charset="0"/>
                          </a:rPr>
                          <m:t>𝜆</m:t>
                        </m:r>
                      </m:den>
                    </m:f>
                    <m:r>
                      <a:rPr lang="en-US" sz="2400" i="1">
                        <a:solidFill>
                          <a:prstClr val="black"/>
                        </a:solidFill>
                        <a:latin typeface="Cambria Math" panose="02040503050406030204" pitchFamily="18" charset="0"/>
                        <a:ea typeface="Times New Roman" panose="02020603050405020304" pitchFamily="18" charset="0"/>
                        <a:cs typeface="Arial" panose="020B0604020202020204" pitchFamily="34" charset="0"/>
                      </a:rPr>
                      <m:t>    =  </m:t>
                    </m:r>
                    <m:f>
                      <m:fPr>
                        <m:ctrlPr>
                          <a:rPr lang="en-US" sz="24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sz="2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m:t>6.</m:t>
                        </m:r>
                        <m:r>
                          <m:rPr>
                            <m:nor/>
                          </m:rP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m:t>626 </m:t>
                        </m:r>
                        <m:r>
                          <m:rPr>
                            <m:nor/>
                          </m:rPr>
                          <a:rPr lang="en-US" sz="2400" dirty="0">
                            <a:solidFill>
                              <a:prstClr val="black"/>
                            </a:solidFill>
                            <a:latin typeface="Times New Roman" panose="02020603050405020304" pitchFamily="18" charset="0"/>
                            <a:ea typeface="Segoe UI Symbol" panose="020B0502040204020203" pitchFamily="34" charset="0"/>
                            <a:cs typeface="Times New Roman" panose="02020603050405020304" pitchFamily="18" charset="0"/>
                          </a:rPr>
                          <m:t>×</m:t>
                        </m:r>
                        <m:r>
                          <m:rPr>
                            <m:nor/>
                          </m:rP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m:t>10</m:t>
                        </m:r>
                        <m:r>
                          <m:rPr>
                            <m:nor/>
                          </m:rPr>
                          <a:rPr lang="en-US" sz="2400" baseline="30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2400" baseline="30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m:t>34</m:t>
                        </m:r>
                        <m:r>
                          <m:rPr>
                            <m:nor/>
                          </m:rP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m:t>J</m:t>
                        </m:r>
                        <m:r>
                          <m:rPr>
                            <m:nor/>
                          </m:rPr>
                          <a:rPr lang="en-US" sz="2400" dirty="0">
                            <a:solidFill>
                              <a:prstClr val="black"/>
                            </a:solidFill>
                            <a:latin typeface="Times New Roman" panose="02020603050405020304" pitchFamily="18" charset="0"/>
                            <a:ea typeface="Segoe UI Symbol" panose="020B0502040204020203" pitchFamily="34" charset="0"/>
                            <a:cs typeface="Times New Roman" panose="02020603050405020304" pitchFamily="18" charset="0"/>
                          </a:rPr>
                          <m:t>.</m:t>
                        </m:r>
                        <m:r>
                          <m:rPr>
                            <m:nor/>
                          </m:rP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m:t>s</m:t>
                        </m:r>
                        <m:r>
                          <m:rPr>
                            <m:nor/>
                          </m:rP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m:t> ) (</m:t>
                        </m:r>
                        <m:r>
                          <m:rPr>
                            <m:nor/>
                          </m:rPr>
                          <a:rPr lang="en-US" sz="2400" dirty="0">
                            <a:solidFill>
                              <a:prstClr val="black"/>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m:t>3.00 </m:t>
                        </m:r>
                        <m:r>
                          <m:rPr>
                            <m:nor/>
                          </m:rPr>
                          <a:rPr lang="en-US" sz="2400" dirty="0">
                            <a:solidFill>
                              <a:prstClr val="black"/>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m:t>x</m:t>
                        </m:r>
                        <m:r>
                          <m:rPr>
                            <m:nor/>
                          </m:rPr>
                          <a:rPr lang="en-US" sz="2400" dirty="0">
                            <a:solidFill>
                              <a:prstClr val="black"/>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m:t> </m:t>
                        </m:r>
                        <m:r>
                          <m:rPr>
                            <m:nor/>
                          </m:rPr>
                          <a:rPr lang="en-US" sz="2400" dirty="0">
                            <a:solidFill>
                              <a:prstClr val="black"/>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m:t>108 </m:t>
                        </m:r>
                        <m:r>
                          <m:rPr>
                            <m:nor/>
                          </m:rPr>
                          <a:rPr lang="en-US" sz="2400" dirty="0">
                            <a:solidFill>
                              <a:prstClr val="black"/>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m:t>m</m:t>
                        </m:r>
                        <m:r>
                          <m:rPr>
                            <m:nor/>
                          </m:rPr>
                          <a:rPr lang="en-US" sz="2400" dirty="0">
                            <a:solidFill>
                              <a:prstClr val="black"/>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m:t>/</m:t>
                        </m:r>
                        <m:r>
                          <m:rPr>
                            <m:nor/>
                          </m:rPr>
                          <a:rPr lang="en-US" sz="2400" dirty="0">
                            <a:solidFill>
                              <a:prstClr val="black"/>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m:t>s</m:t>
                        </m:r>
                        <m:r>
                          <m:rPr>
                            <m:nor/>
                          </m:rPr>
                          <a:rPr lang="en-US" sz="2400" dirty="0">
                            <a:solidFill>
                              <a:prstClr val="black"/>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m:t>)</m:t>
                        </m:r>
                      </m:num>
                      <m:den>
                        <m:r>
                          <m:rPr>
                            <m:nor/>
                          </m:rPr>
                          <a:rPr lang="en-US" alt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m:t>5.</m:t>
                        </m:r>
                        <m:r>
                          <m:rPr>
                            <m:nor/>
                          </m:rPr>
                          <a:rPr lang="en-US" alt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m:t>890 </m:t>
                        </m:r>
                        <m:r>
                          <m:rPr>
                            <m:nor/>
                          </m:rPr>
                          <a:rPr lang="en-US" alt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alt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alt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m:t>10</m:t>
                        </m:r>
                        <m:r>
                          <m:rPr>
                            <m:nor/>
                          </m:rPr>
                          <a:rPr lang="en-US" altLang="en-US" sz="2400" baseline="30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altLang="en-US" sz="2400" baseline="30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m:t>7 </m:t>
                        </m:r>
                        <m:r>
                          <m:rPr>
                            <m:nor/>
                          </m:rPr>
                          <a:rPr lang="en-US" alt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m:t>m</m:t>
                        </m:r>
                      </m:den>
                    </m:f>
                  </m:oMath>
                </a14:m>
                <a:endParaRPr lang="en-US" altLang="en-US" sz="2400" dirty="0">
                  <a:solidFill>
                    <a:prstClr val="black"/>
                  </a:solidFill>
                  <a:latin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None/>
                  <a:tabLst>
                    <a:tab pos="1714500" algn="ctr"/>
                    <a:tab pos="3811588" algn="ctr"/>
                  </a:tabLst>
                </a:pPr>
                <a:r>
                  <a:rPr lang="en-US" alt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altLang="en-US" sz="2400" dirty="0">
                  <a:solidFill>
                    <a:prstClr val="black"/>
                  </a:solidFill>
                  <a:latin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None/>
                  <a:tabLst>
                    <a:tab pos="1714500" algn="ctr"/>
                    <a:tab pos="3811588" algn="ctr"/>
                  </a:tabLst>
                </a:pPr>
                <a:r>
                  <a:rPr lang="en-US" altLang="en-US" sz="2400" dirty="0">
                    <a:solidFill>
                      <a:prstClr val="black"/>
                    </a:solidFill>
                    <a:latin typeface="Times New Roman" panose="02020603050405020304" pitchFamily="18" charset="0"/>
                    <a:ea typeface="Segoe UI Symbol" panose="020B0502040204020203" pitchFamily="34" charset="0"/>
                    <a:cs typeface="Times New Roman" panose="02020603050405020304" pitchFamily="18" charset="0"/>
                  </a:rPr>
                  <a:t>                  E = </a:t>
                </a:r>
                <a:r>
                  <a:rPr lang="en-US" alt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3.375</a:t>
                </a:r>
                <a:r>
                  <a:rPr lang="en-US" altLang="en-US" sz="2400" dirty="0">
                    <a:solidFill>
                      <a:prstClr val="black"/>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alt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10</a:t>
                </a:r>
                <a:r>
                  <a:rPr lang="en-US" altLang="en-US" sz="2400" baseline="30000" dirty="0">
                    <a:solidFill>
                      <a:prstClr val="black"/>
                    </a:solidFill>
                    <a:latin typeface="Times New Roman" panose="02020603050405020304" pitchFamily="18" charset="0"/>
                    <a:ea typeface="Segoe UI Symbol" panose="020B0502040204020203" pitchFamily="34" charset="0"/>
                    <a:cs typeface="Times New Roman" panose="02020603050405020304" pitchFamily="18" charset="0"/>
                  </a:rPr>
                  <a:t>-</a:t>
                </a:r>
                <a:r>
                  <a:rPr lang="en-US" altLang="en-US" sz="2400" baseline="30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19</a:t>
                </a:r>
                <a:r>
                  <a:rPr lang="en-US" alt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J</a:t>
                </a:r>
                <a:endParaRPr lang="en-US" altLang="en-US" sz="2400" dirty="0">
                  <a:solidFill>
                    <a:prstClr val="black"/>
                  </a:solidFill>
                  <a:latin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None/>
                  <a:tabLst>
                    <a:tab pos="1714500" algn="ctr"/>
                    <a:tab pos="3811588" algn="ctr"/>
                  </a:tabLst>
                </a:pPr>
                <a:r>
                  <a:rPr lang="en-US" altLang="en-US" sz="2400" dirty="0">
                    <a:solidFill>
                      <a:prstClr val="black"/>
                    </a:solidFill>
                    <a:ea typeface="Constantia" panose="02030602050306030303" pitchFamily="18" charset="0"/>
                    <a:cs typeface="Constantia" panose="02030602050306030303" pitchFamily="18" charset="0"/>
                  </a:rPr>
                  <a:t> </a:t>
                </a:r>
                <a:endParaRPr lang="en-US" altLang="en-US" sz="2400" dirty="0">
                  <a:solidFill>
                    <a:prstClr val="black"/>
                  </a:solidFill>
                  <a:ea typeface="Calibri" panose="020F0502020204030204" pitchFamily="34" charset="0"/>
                </a:endParaRPr>
              </a:p>
              <a:p>
                <a:pPr marL="0" lvl="0" indent="0" eaLnBrk="0" fontAlgn="base" hangingPunct="0">
                  <a:lnSpc>
                    <a:spcPct val="100000"/>
                  </a:lnSpc>
                  <a:spcBef>
                    <a:spcPct val="0"/>
                  </a:spcBef>
                  <a:spcAft>
                    <a:spcPct val="0"/>
                  </a:spcAft>
                  <a:buNone/>
                  <a:tabLst>
                    <a:tab pos="1714500" algn="ctr"/>
                    <a:tab pos="3811588" algn="ctr"/>
                  </a:tabLst>
                </a:pPr>
                <a:r>
                  <a:rPr lang="en-US" altLang="en-US" sz="1100" dirty="0">
                    <a:solidFill>
                      <a:prstClr val="black"/>
                    </a:solidFill>
                    <a:latin typeface="Arial" panose="020B0604020202020204" pitchFamily="34" charset="0"/>
                    <a:ea typeface="Calibri" panose="020F0502020204030204" pitchFamily="34" charset="0"/>
                  </a:rPr>
                  <a:t/>
                </a:r>
                <a:br>
                  <a:rPr lang="en-US" altLang="en-US" sz="1100" dirty="0">
                    <a:solidFill>
                      <a:prstClr val="black"/>
                    </a:solidFill>
                    <a:latin typeface="Arial" panose="020B0604020202020204" pitchFamily="34" charset="0"/>
                    <a:ea typeface="Calibri" panose="020F0502020204030204" pitchFamily="34" charset="0"/>
                  </a:rPr>
                </a:b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93000"/>
                  </a:lnSpc>
                  <a:spcBef>
                    <a:spcPts val="0"/>
                  </a:spcBef>
                  <a:spcAft>
                    <a:spcPts val="1945"/>
                  </a:spcAft>
                  <a:buClr>
                    <a:srgbClr val="FEB80A"/>
                  </a:buClr>
                  <a:buSzPts val="2300"/>
                  <a:buNone/>
                </a:pP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93000"/>
                  </a:lnSpc>
                  <a:spcBef>
                    <a:spcPts val="0"/>
                  </a:spcBef>
                  <a:spcAft>
                    <a:spcPts val="1945"/>
                  </a:spcAft>
                  <a:buClr>
                    <a:srgbClr val="FEB80A"/>
                  </a:buClr>
                  <a:buSzPts val="2300"/>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p>
              <a:p>
                <a:pPr marL="0" indent="0">
                  <a:lnSpc>
                    <a:spcPct val="115000"/>
                  </a:lnSpc>
                  <a:spcBef>
                    <a:spcPts val="0"/>
                  </a:spcBef>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5083" y="281354"/>
                <a:ext cx="11816862" cy="6400800"/>
              </a:xfrm>
              <a:blipFill>
                <a:blip r:embed="rId2"/>
                <a:stretch>
                  <a:fillRect l="-826" t="-1143"/>
                </a:stretch>
              </a:blipFill>
            </p:spPr>
            <p:txBody>
              <a:bodyPr/>
              <a:lstStyle/>
              <a:p>
                <a:r>
                  <a:rPr lang="en-US">
                    <a:noFill/>
                  </a:rPr>
                  <a:t> </a:t>
                </a:r>
              </a:p>
            </p:txBody>
          </p:sp>
        </mc:Fallback>
      </mc:AlternateContent>
    </p:spTree>
    <p:extLst>
      <p:ext uri="{BB962C8B-B14F-4D97-AF65-F5344CB8AC3E}">
        <p14:creationId xmlns:p14="http://schemas.microsoft.com/office/powerpoint/2010/main" val="3591132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1129</TotalTime>
  <Words>1900</Words>
  <Application>Microsoft Office PowerPoint</Application>
  <PresentationFormat>Widescreen</PresentationFormat>
  <Paragraphs>409</Paragraphs>
  <Slides>34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Cambria Math</vt:lpstr>
      <vt:lpstr>Constantia</vt:lpstr>
      <vt:lpstr>Segoe UI Symbol</vt:lpstr>
      <vt:lpstr>Times New Roman</vt:lpstr>
      <vt:lpstr>Wingdings</vt:lpstr>
      <vt:lpstr>Wingdings 2</vt:lpstr>
      <vt:lpstr>Office Theme</vt:lpstr>
      <vt:lpstr>  BASIC QUANTUM THEORY  Lecture 2:  Atomic Theory </vt:lpstr>
      <vt:lpstr>Electromagnetic Radiation </vt:lpstr>
      <vt:lpstr>Figure 1: A light wave  The relationship between wavelength and frequency for any wave is;  Velocity = λ υ   For electromagnetic radiation the Velocity ( c ) is 3.00 x 108 m/s.   Thus             c = λ υ          for electromagnetic radiation.</vt:lpstr>
      <vt:lpstr>Figure 2: The different wavelengths of electromagnetic radiation  </vt:lpstr>
      <vt:lpstr>PowerPoint Presentation</vt:lpstr>
      <vt:lpstr>PowerPoint Presentation</vt:lpstr>
      <vt:lpstr>PowerPoint Presentation</vt:lpstr>
      <vt:lpstr>PowerPoint Presentation</vt:lpstr>
      <vt:lpstr>PowerPoint Presentation</vt:lpstr>
      <vt:lpstr>Atomic Spectra</vt:lpstr>
      <vt:lpstr>Figure 4: (a) Absorption and (b) Emission Processes  </vt:lpstr>
      <vt:lpstr>Atomic Spectra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Figure 7: When excited hydrogen atoms return to lower energy states, they emit photons of certain energies, and thus certain colors       </vt:lpstr>
      <vt:lpstr>Bohr Theory</vt:lpstr>
      <vt:lpstr>Figure 8: The Bohr Model of the Atom Hydrogen Spectrum  </vt:lpstr>
      <vt:lpstr>PowerPoint Presentation</vt:lpstr>
      <vt:lpstr>Figure 9: The Bohr model of the hydrogen atom </vt:lpstr>
      <vt:lpstr>Bohr’s Model </vt:lpstr>
      <vt:lpstr>Problems with the Bohr Model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BASIC QUANTUM THEORY  Lecture 1.2: Atomic Theory </dc:title>
  <dc:creator>User</dc:creator>
  <cp:lastModifiedBy>AG</cp:lastModifiedBy>
  <cp:revision>87</cp:revision>
  <dcterms:created xsi:type="dcterms:W3CDTF">2016-11-12T19:41:10Z</dcterms:created>
  <dcterms:modified xsi:type="dcterms:W3CDTF">2018-11-05T15:01:59Z</dcterms:modified>
</cp:coreProperties>
</file>